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31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98" r:id="rId18"/>
    <p:sldId id="270" r:id="rId19"/>
    <p:sldId id="300" r:id="rId20"/>
    <p:sldId id="301" r:id="rId21"/>
    <p:sldId id="271" r:id="rId22"/>
    <p:sldId id="272" r:id="rId23"/>
    <p:sldId id="273" r:id="rId24"/>
    <p:sldId id="302" r:id="rId25"/>
    <p:sldId id="274" r:id="rId26"/>
    <p:sldId id="303" r:id="rId27"/>
    <p:sldId id="275" r:id="rId28"/>
    <p:sldId id="304" r:id="rId29"/>
    <p:sldId id="276" r:id="rId30"/>
    <p:sldId id="306" r:id="rId31"/>
    <p:sldId id="277" r:id="rId32"/>
    <p:sldId id="307" r:id="rId33"/>
    <p:sldId id="278" r:id="rId34"/>
    <p:sldId id="308" r:id="rId35"/>
    <p:sldId id="279" r:id="rId36"/>
    <p:sldId id="310" r:id="rId37"/>
    <p:sldId id="280" r:id="rId38"/>
    <p:sldId id="311" r:id="rId39"/>
    <p:sldId id="281" r:id="rId40"/>
    <p:sldId id="312" r:id="rId41"/>
    <p:sldId id="282" r:id="rId42"/>
    <p:sldId id="313" r:id="rId43"/>
    <p:sldId id="283" r:id="rId44"/>
    <p:sldId id="284" r:id="rId45"/>
    <p:sldId id="314" r:id="rId46"/>
    <p:sldId id="285" r:id="rId47"/>
    <p:sldId id="315" r:id="rId48"/>
    <p:sldId id="286" r:id="rId49"/>
    <p:sldId id="287" r:id="rId50"/>
    <p:sldId id="288" r:id="rId51"/>
    <p:sldId id="289" r:id="rId52"/>
    <p:sldId id="290" r:id="rId53"/>
    <p:sldId id="291" r:id="rId54"/>
    <p:sldId id="292" r:id="rId55"/>
    <p:sldId id="293" r:id="rId56"/>
    <p:sldId id="294" r:id="rId57"/>
    <p:sldId id="316" r:id="rId58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69EC7-012B-42BD-8855-A549BF536215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63CA3-F431-4936-8291-0E3E64B60A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9FDE-4498-4E08-9363-B4C349DE0E14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BF014-83E2-449E-8D6B-3CD20F4036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965C3-B237-486F-BFA4-764A09EFDE7E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AB457-76D5-4515-9778-C1F82846EA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9F6E1-65CD-4D26-907C-D2B70689C8BE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95A7C-92FA-4CB9-B94A-EB55C25530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26374-4799-4373-A506-1AE992A650D7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17C50-B03E-444E-A4A9-DDC7BDAF6D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E173F-86CD-4283-A88A-73F2E3737B87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A1355-96D0-46D1-950C-BC2EA8B76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9C65D-0B70-4E8E-AF52-A86C351E745B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86407-A08D-4DBF-9D56-2CEBFEC62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167BD-84D9-4F67-8871-943BC4732690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BAB20-E81A-4AD2-BF8D-1DAE5DD6B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111EA-D496-4B09-948D-38FFFECEB0E6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03B96-49F8-4EE1-9EB6-1ADB3BA9AF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C0564-ED9E-476D-A7FD-0D98794082B6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4B0F6-89AE-49DC-A4BA-723B4E6962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FB38B-C82D-4896-B55A-49D4012ED0C2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D7E03-6C40-49FD-AAD2-9336D2C2A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D7DAAE-B07F-4D41-9449-A257C7D129E3}" type="datetimeFigureOut">
              <a:rPr lang="ru-RU"/>
              <a:pPr>
                <a:defRPr/>
              </a:pPr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A0875C-C895-44EB-A8AB-E82389D3A9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ru/imgres?imgurl=http://www.xxc.ru/orthodox/pastor/feofan_zatvornik/2.jpg&amp;imgrefurl=http://www.xxc.ru/orthodox/pastor/feofan_zatvornik/index.htm&amp;h=450&amp;w=353&amp;sz=90&amp;hl=ru&amp;start=5&amp;tbnid=mx0-tsdImvL5EM:&amp;tbnh=127&amp;tbnw=100&amp;prev=/images?q%3D%D0%B7%D0%B0%D1%82%D0%B2%D0%BE%D1%80%D0%BD%D0%B8%D0%BA%26gbv%3D2%26hl%3Dru%26newwindow%3D1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days.pravoslavie.ru/Life/slovar2282.htm" TargetMode="External"/><Relationship Id="rId2" Type="http://schemas.openxmlformats.org/officeDocument/2006/relationships/hyperlink" Target="http://days.pravoslavie.ru/Life/slovar2272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days.pravoslavie.ru/Images/ii431&amp;218.htm" TargetMode="External"/><Relationship Id="rId2" Type="http://schemas.openxmlformats.org/officeDocument/2006/relationships/hyperlink" Target="http://days.pravoslavie.ru/Life/id431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hyperlink" Target="http://days.pravoslavie.ru/Hram/i431.htm" TargetMode="External"/><Relationship Id="rId4" Type="http://schemas.openxmlformats.org/officeDocument/2006/relationships/hyperlink" Target="http://days.pravoslavie.ru/Trop/IT431.htm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hyperlink" Target="http://days.pravoslavie.ru/Life/id1061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ays.pravoslavie.ru/Trop/IT1061.htm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days.pravoslavie.ru/Images/ii1061&amp;129.htm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days.pravoslavie.ru/Life/slovar2282.htm" TargetMode="External"/><Relationship Id="rId2" Type="http://schemas.openxmlformats.org/officeDocument/2006/relationships/hyperlink" Target="http://days.pravoslavie.ru/Life/slovar2458.ht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hyperlink" Target="http://days.pravoslavie.ru/Life/slovar2129.htm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500063" y="1428750"/>
            <a:ext cx="8229600" cy="1143000"/>
          </a:xfrm>
        </p:spPr>
        <p:txBody>
          <a:bodyPr/>
          <a:lstStyle/>
          <a:p>
            <a:r>
              <a:rPr lang="ru-RU" sz="80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слова к слову,</a:t>
            </a:r>
            <a:br>
              <a:rPr lang="ru-RU" sz="80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 уст в уста.</a:t>
            </a:r>
            <a:br>
              <a:rPr lang="ru-RU" sz="80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>
          <a:xfrm>
            <a:off x="642938" y="2857500"/>
            <a:ext cx="8229600" cy="248285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Православная азбука для детей.</a:t>
            </a:r>
          </a:p>
          <a:p>
            <a:pPr algn="ctr">
              <a:buFont typeface="Arial" charset="0"/>
              <a:buNone/>
            </a:pPr>
            <a:endParaRPr lang="ru-RU" b="1" smtClean="0">
              <a:latin typeface="Bolero script" pitchFamily="66" charset="0"/>
            </a:endParaRPr>
          </a:p>
        </p:txBody>
      </p:sp>
      <p:pic>
        <p:nvPicPr>
          <p:cNvPr id="2052" name="Picture 6" descr="E:\Мои рисунки\ПРАВОСЛАВИЕ\78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500" y="3786188"/>
            <a:ext cx="3363913" cy="277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лнце 5"/>
          <p:cNvSpPr/>
          <p:nvPr/>
        </p:nvSpPr>
        <p:spPr>
          <a:xfrm>
            <a:off x="785813" y="2786063"/>
            <a:ext cx="1000125" cy="8572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7" name="Облако 6"/>
          <p:cNvSpPr/>
          <p:nvPr/>
        </p:nvSpPr>
        <p:spPr>
          <a:xfrm>
            <a:off x="785813" y="4214813"/>
            <a:ext cx="928687" cy="785812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24" name="TextBox 7"/>
          <p:cNvSpPr txBox="1">
            <a:spLocks noChangeArrowheads="1"/>
          </p:cNvSpPr>
          <p:nvPr/>
        </p:nvSpPr>
        <p:spPr bwMode="auto">
          <a:xfrm>
            <a:off x="2428875" y="2857500"/>
            <a:ext cx="5929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Эти загадочные добродетели.</a:t>
            </a:r>
          </a:p>
        </p:txBody>
      </p:sp>
      <p:sp>
        <p:nvSpPr>
          <p:cNvPr id="5125" name="TextBox 8"/>
          <p:cNvSpPr txBox="1">
            <a:spLocks noChangeArrowheads="1"/>
          </p:cNvSpPr>
          <p:nvPr/>
        </p:nvSpPr>
        <p:spPr bwMode="auto">
          <a:xfrm>
            <a:off x="2357438" y="4286250"/>
            <a:ext cx="5715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Загадки о душевных недугах.</a:t>
            </a:r>
          </a:p>
        </p:txBody>
      </p:sp>
      <p:sp>
        <p:nvSpPr>
          <p:cNvPr id="5126" name="TextBox 9"/>
          <p:cNvSpPr txBox="1">
            <a:spLocks noChangeArrowheads="1"/>
          </p:cNvSpPr>
          <p:nvPr/>
        </p:nvSpPr>
        <p:spPr bwMode="auto">
          <a:xfrm>
            <a:off x="2357438" y="1643063"/>
            <a:ext cx="70723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Жития святых – вот это загадка !</a:t>
            </a:r>
          </a:p>
        </p:txBody>
      </p:sp>
      <p:sp>
        <p:nvSpPr>
          <p:cNvPr id="5127" name="TextBox 10"/>
          <p:cNvSpPr txBox="1">
            <a:spLocks noChangeArrowheads="1"/>
          </p:cNvSpPr>
          <p:nvPr/>
        </p:nvSpPr>
        <p:spPr bwMode="auto">
          <a:xfrm>
            <a:off x="1000125" y="285750"/>
            <a:ext cx="73580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Условные обозначения</a:t>
            </a:r>
          </a:p>
        </p:txBody>
      </p:sp>
      <p:pic>
        <p:nvPicPr>
          <p:cNvPr id="5128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428750"/>
            <a:ext cx="105886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>
          <a:xfrm>
            <a:off x="571500" y="4643438"/>
            <a:ext cx="3529013" cy="1470025"/>
          </a:xfrm>
        </p:spPr>
        <p:txBody>
          <a:bodyPr/>
          <a:lstStyle/>
          <a:p>
            <a:pPr eaLnBrk="1" hangingPunct="1"/>
            <a:r>
              <a:rPr lang="ru-RU" sz="1400" b="1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Апостолы</a:t>
            </a:r>
            <a:r>
              <a:rPr lang="ru-RU" sz="1400" i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smtClean="0">
                <a:latin typeface="Times New Roman" pitchFamily="18" charset="0"/>
                <a:cs typeface="Times New Roman" pitchFamily="18" charset="0"/>
              </a:rPr>
              <a:t>греческое слово апостол означает «посол» или «посланник». Христос избрал из своих ближайших учеников 12 человек и назвал их апостолами. Вот их имена: Симон, Андрей, Иаков Заведеев, Иоанн Заведеев (Богослов), Филипп, Нафанаил, Фома, Иаков Алфеев, Матфей, Симон, Иуда Яковлев,</a:t>
            </a:r>
            <a:br>
              <a:rPr lang="ru-RU" sz="1400" b="1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smtClean="0">
                <a:latin typeface="Times New Roman" pitchFamily="18" charset="0"/>
                <a:cs typeface="Times New Roman" pitchFamily="18" charset="0"/>
              </a:rPr>
              <a:t> Иуда Искариот.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3" y="2071688"/>
            <a:ext cx="3786187" cy="1752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Ангел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старательно постился </a:t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 причащением, </a:t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с сестрою помирился, </a:t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Попросил прощения </a:t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Андрея и у Даши, </a:t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когда я причащался, </a:t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 увидел: возле Чаши </a:t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Добрый Ангел улыбался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600" dirty="0">
              <a:latin typeface="+mj-lt"/>
            </a:endParaRPr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3429000" y="0"/>
            <a:ext cx="28575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endParaRPr lang="ru-RU" sz="110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071563" y="1500188"/>
            <a:ext cx="35004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Ангел 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– посланец Бога</a:t>
            </a:r>
          </a:p>
        </p:txBody>
      </p:sp>
      <p:pic>
        <p:nvPicPr>
          <p:cNvPr id="2054" name="Picture 7" descr="http://troitsa.paskha.ru/images/pages/big/soshestvi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86438" y="1928813"/>
            <a:ext cx="2857500" cy="3629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63" y="785813"/>
            <a:ext cx="8229600" cy="4525962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Bolero script" pitchFamily="66" charset="0"/>
              </a:rPr>
              <a:t>   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Он пошел без размышлений —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Где Господь, там нет сомнений!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Все оставил поскорей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Первозванным стал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Был духовный великан,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Обратил он много стран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Из язычников к Христу,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 покаянью, ко Кресту.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Был обычный он бедняк,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Мытарь, странник иль рыбак,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 силач, высокий ростом,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Звался он — святой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Был простым он рыбаком,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Откровения потом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Он сподобился чудесно,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Ел не сладко, жил он тесно,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 одет был очень просто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Божий друг, Святой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Заголовок 10"/>
          <p:cNvSpPr>
            <a:spLocks noGrp="1"/>
          </p:cNvSpPr>
          <p:nvPr>
            <p:ph type="title" idx="4294967295"/>
          </p:nvPr>
        </p:nvSpPr>
        <p:spPr>
          <a:xfrm>
            <a:off x="928688" y="5500688"/>
            <a:ext cx="5443537" cy="1077912"/>
          </a:xfrm>
        </p:spPr>
        <p:txBody>
          <a:bodyPr>
            <a:spAutoFit/>
          </a:bodyPr>
          <a:lstStyle/>
          <a:p>
            <a:pPr algn="l" eaLnBrk="1" hangingPunct="1"/>
            <a:r>
              <a:rPr lang="ru-RU" sz="1600" b="1" i="1" smtClean="0">
                <a:latin typeface="Times New Roman" pitchFamily="18" charset="0"/>
                <a:cs typeface="Times New Roman" pitchFamily="18" charset="0"/>
              </a:rPr>
              <a:t>Стол у Павлика в порядке,</a:t>
            </a:r>
            <a:br>
              <a:rPr lang="ru-RU" sz="1600" b="1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smtClean="0">
                <a:latin typeface="Times New Roman" pitchFamily="18" charset="0"/>
                <a:cs typeface="Times New Roman" pitchFamily="18" charset="0"/>
              </a:rPr>
              <a:t>И на месте все тетрадки,</a:t>
            </a:r>
            <a:br>
              <a:rPr lang="ru-RU" sz="1600" b="1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smtClean="0">
                <a:latin typeface="Times New Roman" pitchFamily="18" charset="0"/>
                <a:cs typeface="Times New Roman" pitchFamily="18" charset="0"/>
              </a:rPr>
              <a:t>И портфель. И нам понятно:</a:t>
            </a:r>
            <a:br>
              <a:rPr lang="ru-RU" sz="1600" b="1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smtClean="0">
                <a:latin typeface="Times New Roman" pitchFamily="18" charset="0"/>
                <a:cs typeface="Times New Roman" pitchFamily="18" charset="0"/>
              </a:rPr>
              <a:t>Павлик — мальчик </a:t>
            </a:r>
          </a:p>
        </p:txBody>
      </p:sp>
      <p:sp>
        <p:nvSpPr>
          <p:cNvPr id="7172" name="TextBox 7"/>
          <p:cNvSpPr txBox="1">
            <a:spLocks noChangeArrowheads="1"/>
          </p:cNvSpPr>
          <p:nvPr/>
        </p:nvSpPr>
        <p:spPr bwMode="auto">
          <a:xfrm rot="10800000">
            <a:off x="2857500" y="1285875"/>
            <a:ext cx="1000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Андрей</a:t>
            </a:r>
          </a:p>
        </p:txBody>
      </p:sp>
      <p:sp>
        <p:nvSpPr>
          <p:cNvPr id="7173" name="TextBox 8"/>
          <p:cNvSpPr txBox="1">
            <a:spLocks noChangeArrowheads="1"/>
          </p:cNvSpPr>
          <p:nvPr/>
        </p:nvSpPr>
        <p:spPr bwMode="auto">
          <a:xfrm rot="10800000">
            <a:off x="2643188" y="2928938"/>
            <a:ext cx="1214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апостол</a:t>
            </a:r>
          </a:p>
        </p:txBody>
      </p:sp>
      <p:sp>
        <p:nvSpPr>
          <p:cNvPr id="7174" name="TextBox 9"/>
          <p:cNvSpPr txBox="1">
            <a:spLocks noChangeArrowheads="1"/>
          </p:cNvSpPr>
          <p:nvPr/>
        </p:nvSpPr>
        <p:spPr bwMode="auto">
          <a:xfrm rot="10800000">
            <a:off x="2571750" y="4357688"/>
            <a:ext cx="13573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апостол</a:t>
            </a:r>
          </a:p>
        </p:txBody>
      </p:sp>
      <p:sp>
        <p:nvSpPr>
          <p:cNvPr id="7175" name="TextBox 12"/>
          <p:cNvSpPr txBox="1">
            <a:spLocks noChangeArrowheads="1"/>
          </p:cNvSpPr>
          <p:nvPr/>
        </p:nvSpPr>
        <p:spPr bwMode="auto">
          <a:xfrm rot="10800000">
            <a:off x="2143125" y="6286500"/>
            <a:ext cx="2214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аккуратный</a:t>
            </a:r>
          </a:p>
        </p:txBody>
      </p:sp>
      <p:sp>
        <p:nvSpPr>
          <p:cNvPr id="13" name="Солнце 12"/>
          <p:cNvSpPr/>
          <p:nvPr/>
        </p:nvSpPr>
        <p:spPr>
          <a:xfrm>
            <a:off x="500063" y="5429250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177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500188"/>
            <a:ext cx="6461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57188"/>
            <a:ext cx="6461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143250"/>
            <a:ext cx="6461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3357563" y="0"/>
            <a:ext cx="3643312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Бб</a:t>
            </a: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214313" y="4143375"/>
            <a:ext cx="564356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Библия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Греческое слово и означает «книги».Трудно переоценить значение Библии для христианства. Первоначально учение о боге передавалось устно.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 дальнейшем, чтобы божественное откровение сохранялось вполне точно, по внушению Бога некоторые люди записали главное в книги. Эти книги называются </a:t>
            </a:r>
            <a:r>
              <a:rPr lang="ru-RU" sz="1400" b="1" i="1" u="sng">
                <a:latin typeface="Times New Roman" pitchFamily="18" charset="0"/>
                <a:cs typeface="Times New Roman" pitchFamily="18" charset="0"/>
              </a:rPr>
              <a:t>Священным писанием 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400" b="1" i="1" u="sng">
                <a:latin typeface="Times New Roman" pitchFamily="18" charset="0"/>
                <a:cs typeface="Times New Roman" pitchFamily="18" charset="0"/>
              </a:rPr>
              <a:t>Библией.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214313" y="2143125"/>
            <a:ext cx="5715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Бог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Вера в Бога- основа всякой религии. В христианстве Бог высочайшее сверхъестественное существо, которому нет равного. Он сотворил весь мир и имеет над ним верховную власть. </a:t>
            </a: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214313" y="3286125"/>
            <a:ext cx="4857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Богородица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Пречистая Дева Мария, родившая Сына Божьего Иисуса Христа.</a:t>
            </a:r>
          </a:p>
        </p:txBody>
      </p:sp>
      <p:pic>
        <p:nvPicPr>
          <p:cNvPr id="7" name="Picture 4" descr="b28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857884" y="1571612"/>
            <a:ext cx="2839661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>
            <a:spLocks noChangeArrowheads="1"/>
          </p:cNvSpPr>
          <p:nvPr/>
        </p:nvSpPr>
        <p:spPr bwMode="auto">
          <a:xfrm>
            <a:off x="571500" y="2071688"/>
            <a:ext cx="457200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Все ему досталось даром,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Так считает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Отмечать во всем благое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хранить в душе святое,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 не на мгновение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Быть в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Богу почесть воздавать,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 себя заслуг не брать.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Самости там чести нет,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Знает </a:t>
            </a: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 rot="10800000">
            <a:off x="1643063" y="2755900"/>
            <a:ext cx="22145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благодарный</a:t>
            </a: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 rot="10800000">
            <a:off x="428625" y="4071938"/>
            <a:ext cx="2571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благоговении</a:t>
            </a:r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 rot="10800000">
            <a:off x="1143000" y="5429250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благочестие</a:t>
            </a:r>
          </a:p>
        </p:txBody>
      </p:sp>
      <p:sp>
        <p:nvSpPr>
          <p:cNvPr id="9222" name="Прямоугольник 5"/>
          <p:cNvSpPr>
            <a:spLocks noChangeArrowheads="1"/>
          </p:cNvSpPr>
          <p:nvPr/>
        </p:nvSpPr>
        <p:spPr bwMode="auto">
          <a:xfrm>
            <a:off x="642938" y="214313"/>
            <a:ext cx="457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Пусть его я знаю мало,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Потому-то, для начала,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нем Христа хочу найти.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Он на жизненном пути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Для меня совсем не лишний!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Он и есть мой самый </a:t>
            </a:r>
          </a:p>
          <a:p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ru-RU">
              <a:latin typeface="Calibri" pitchFamily="34" charset="0"/>
            </a:endParaRPr>
          </a:p>
        </p:txBody>
      </p:sp>
      <p:sp>
        <p:nvSpPr>
          <p:cNvPr id="9223" name="TextBox 6"/>
          <p:cNvSpPr txBox="1">
            <a:spLocks noChangeArrowheads="1"/>
          </p:cNvSpPr>
          <p:nvPr/>
        </p:nvSpPr>
        <p:spPr bwMode="auto">
          <a:xfrm rot="10800000">
            <a:off x="2357438" y="1643063"/>
            <a:ext cx="1785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ближний</a:t>
            </a:r>
          </a:p>
        </p:txBody>
      </p:sp>
      <p:sp>
        <p:nvSpPr>
          <p:cNvPr id="9224" name="Прямоугольник 11"/>
          <p:cNvSpPr>
            <a:spLocks noChangeArrowheads="1"/>
          </p:cNvSpPr>
          <p:nvPr/>
        </p:nvSpPr>
        <p:spPr bwMode="auto">
          <a:xfrm>
            <a:off x="4572000" y="3071813"/>
            <a:ext cx="4572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Со апостольских времен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Правду людям скажет он.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Жизнь твоя — пример ведь тоже,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Ты апостол, странник Божий!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Важное известие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Божье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Как он жил, так и почил,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Сам Господь его учил.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Он пред Богом совершенный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поэтому </a:t>
            </a:r>
          </a:p>
        </p:txBody>
      </p:sp>
      <p:sp>
        <p:nvSpPr>
          <p:cNvPr id="9225" name="TextBox 14"/>
          <p:cNvSpPr txBox="1">
            <a:spLocks noChangeArrowheads="1"/>
          </p:cNvSpPr>
          <p:nvPr/>
        </p:nvSpPr>
        <p:spPr bwMode="auto">
          <a:xfrm rot="10800000">
            <a:off x="5357813" y="4500563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благочестие</a:t>
            </a:r>
          </a:p>
        </p:txBody>
      </p:sp>
      <p:sp>
        <p:nvSpPr>
          <p:cNvPr id="9226" name="TextBox 15"/>
          <p:cNvSpPr txBox="1">
            <a:spLocks noChangeArrowheads="1"/>
          </p:cNvSpPr>
          <p:nvPr/>
        </p:nvSpPr>
        <p:spPr bwMode="auto">
          <a:xfrm rot="10800000">
            <a:off x="5429250" y="5857875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блаженный</a:t>
            </a:r>
          </a:p>
        </p:txBody>
      </p:sp>
      <p:sp>
        <p:nvSpPr>
          <p:cNvPr id="9227" name="Прямоугольник 16"/>
          <p:cNvSpPr>
            <a:spLocks noChangeArrowheads="1"/>
          </p:cNvSpPr>
          <p:nvPr/>
        </p:nvSpPr>
        <p:spPr bwMode="auto">
          <a:xfrm>
            <a:off x="3786188" y="0"/>
            <a:ext cx="4572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Благовест </a:t>
            </a:r>
          </a:p>
          <a:p>
            <a:pPr algn="ctr"/>
            <a:r>
              <a:rPr lang="ru-RU" b="1" i="1">
                <a:latin typeface="Times New Roman" pitchFamily="18" charset="0"/>
                <a:cs typeface="Times New Roman" pitchFamily="18" charset="0"/>
              </a:rPr>
              <a:t>С колокольни звон, звон —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Благовест зовется он.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Звони, мой колокол, звони.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Зови людей к себе, зови!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Лети, лети благая весть,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храм открыт и служба есть</a:t>
            </a:r>
            <a:r>
              <a:rPr lang="ru-RU" b="1">
                <a:latin typeface="Bolero script" pitchFamily="66" charset="0"/>
              </a:rPr>
              <a:t>.</a:t>
            </a:r>
          </a:p>
        </p:txBody>
      </p:sp>
      <p:pic>
        <p:nvPicPr>
          <p:cNvPr id="9228" name="Picture 2" descr="C:\Documents and Settings\саша\Рабочий стол\Мои рисунки\2\g0160324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3275" y="2071688"/>
            <a:ext cx="19907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Солнце 19"/>
          <p:cNvSpPr/>
          <p:nvPr/>
        </p:nvSpPr>
        <p:spPr>
          <a:xfrm>
            <a:off x="357188" y="214313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олнце 20"/>
          <p:cNvSpPr/>
          <p:nvPr/>
        </p:nvSpPr>
        <p:spPr>
          <a:xfrm>
            <a:off x="285750" y="2286000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олнце 21"/>
          <p:cNvSpPr/>
          <p:nvPr/>
        </p:nvSpPr>
        <p:spPr>
          <a:xfrm>
            <a:off x="285750" y="3143250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олнце 22"/>
          <p:cNvSpPr/>
          <p:nvPr/>
        </p:nvSpPr>
        <p:spPr>
          <a:xfrm>
            <a:off x="285750" y="4500563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233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63" y="4714875"/>
            <a:ext cx="56515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4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71938" y="2928938"/>
            <a:ext cx="48418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3214688" y="-142875"/>
            <a:ext cx="2786062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Вв</a:t>
            </a:r>
          </a:p>
        </p:txBody>
      </p:sp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-285750" y="1428750"/>
            <a:ext cx="4572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Водоосвященье </a:t>
            </a:r>
          </a:p>
          <a:p>
            <a:pPr algn="ctr"/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 нашем храме на Крещенье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Было водоосвященье.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Мы пошли с сестрицею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За святой водицею.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не овощ в огороде,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расту не просто так —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Каждый день святую воду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Выпиваю натощак! </a:t>
            </a:r>
          </a:p>
        </p:txBody>
      </p:sp>
      <p:sp>
        <p:nvSpPr>
          <p:cNvPr id="10244" name="Прямоугольник 3"/>
          <p:cNvSpPr>
            <a:spLocks noChangeArrowheads="1"/>
          </p:cNvSpPr>
          <p:nvPr/>
        </p:nvSpPr>
        <p:spPr bwMode="auto">
          <a:xfrm>
            <a:off x="571500" y="5072063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Был святой при жизни скромен,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Подвиг был его огромен.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Он по смерти, наконец,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Заслужил златой </a:t>
            </a:r>
          </a:p>
        </p:txBody>
      </p:sp>
      <p:sp>
        <p:nvSpPr>
          <p:cNvPr id="10245" name="TextBox 4"/>
          <p:cNvSpPr txBox="1">
            <a:spLocks noChangeArrowheads="1"/>
          </p:cNvSpPr>
          <p:nvPr/>
        </p:nvSpPr>
        <p:spPr bwMode="auto">
          <a:xfrm rot="10800000">
            <a:off x="2143125" y="5929313"/>
            <a:ext cx="157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венец</a:t>
            </a:r>
          </a:p>
        </p:txBody>
      </p:sp>
      <p:pic>
        <p:nvPicPr>
          <p:cNvPr id="6151" name="Picture 8" descr="http://www.nsad.ru/pic/krest%2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7625" y="1785938"/>
            <a:ext cx="4762500" cy="316230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7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4500563"/>
            <a:ext cx="7143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2"/>
          <p:cNvSpPr>
            <a:spLocks noChangeArrowheads="1"/>
          </p:cNvSpPr>
          <p:nvPr/>
        </p:nvSpPr>
        <p:spPr bwMode="auto">
          <a:xfrm>
            <a:off x="285750" y="0"/>
            <a:ext cx="4572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Bolero script" pitchFamily="66" charset="0"/>
              </a:rPr>
              <a:t/>
            </a:r>
            <a:br>
              <a:rPr lang="ru-RU">
                <a:latin typeface="Bolero script" pitchFamily="66" charset="0"/>
              </a:rPr>
            </a:br>
            <a:endParaRPr lang="ru-RU">
              <a:latin typeface="Bolero script" pitchFamily="66" charset="0"/>
            </a:endParaRPr>
          </a:p>
          <a:p>
            <a:r>
              <a:rPr lang="ru-RU">
                <a:latin typeface="Bolero script" pitchFamily="66" charset="0"/>
              </a:rPr>
              <a:t/>
            </a:r>
            <a:br>
              <a:rPr lang="ru-RU">
                <a:latin typeface="Bolero script" pitchFamily="66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вводить людей в соблазн,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Думать прежде всякий раз.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Так словами нежными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Обещает </a:t>
            </a:r>
          </a:p>
          <a:p>
            <a:r>
              <a:rPr lang="ru-RU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Три дочери, три дочери и мать.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Их имена, конечно, надо знать: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Премудрость Божия для нас их родила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имена им добродетелей дала.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Ответь скорей, какие имена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Душа в себе самой взрастить должна</a:t>
            </a:r>
            <a:r>
              <a:rPr lang="ru-RU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>
                <a:latin typeface="Times New Roman" pitchFamily="18" charset="0"/>
                <a:cs typeface="Times New Roman" pitchFamily="18" charset="0"/>
              </a:rPr>
            </a:b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Прямоугольник 3"/>
          <p:cNvSpPr>
            <a:spLocks noChangeArrowheads="1"/>
          </p:cNvSpPr>
          <p:nvPr/>
        </p:nvSpPr>
        <p:spPr bwMode="auto">
          <a:xfrm>
            <a:off x="4429125" y="500063"/>
            <a:ext cx="6215063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 не плавать без ветрил,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 маяк пред вами был,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Исполнялась жизни мера,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Нам нужна лишь наша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Трудно быть христианином,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 не прятаться за спины,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Быть всегда во всем примерным,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Ну а главное быть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В пост конфет совсем не ем,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Перестал болтать совсем,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Выключаю телевизор.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сказала мама: "Вижу,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Признак это неплохой,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Продолжай, мой дорогой!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Усердие, старание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Научат </a:t>
            </a:r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 rot="10800000">
            <a:off x="1357313" y="1714500"/>
            <a:ext cx="171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вежливость</a:t>
            </a:r>
          </a:p>
        </p:txBody>
      </p:sp>
      <p:sp>
        <p:nvSpPr>
          <p:cNvPr id="11269" name="TextBox 5"/>
          <p:cNvSpPr txBox="1">
            <a:spLocks noChangeArrowheads="1"/>
          </p:cNvSpPr>
          <p:nvPr/>
        </p:nvSpPr>
        <p:spPr bwMode="auto">
          <a:xfrm rot="10800000">
            <a:off x="1000125" y="3929063"/>
            <a:ext cx="3214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Вера ,Надежда, Любовь</a:t>
            </a:r>
          </a:p>
        </p:txBody>
      </p:sp>
      <p:sp>
        <p:nvSpPr>
          <p:cNvPr id="11270" name="Прямоугольник 5"/>
          <p:cNvSpPr>
            <a:spLocks noChangeArrowheads="1"/>
          </p:cNvSpPr>
          <p:nvPr/>
        </p:nvSpPr>
        <p:spPr bwMode="auto">
          <a:xfrm>
            <a:off x="285750" y="4857750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Со Креста Христос простил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Тех, кто тут его прибил,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Отца просил о том же.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Буду на Него похожим,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Стану впредь без лени я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Учиться </a:t>
            </a:r>
          </a:p>
        </p:txBody>
      </p:sp>
      <p:sp>
        <p:nvSpPr>
          <p:cNvPr id="11271" name="TextBox 6"/>
          <p:cNvSpPr txBox="1">
            <a:spLocks noChangeArrowheads="1"/>
          </p:cNvSpPr>
          <p:nvPr/>
        </p:nvSpPr>
        <p:spPr bwMode="auto">
          <a:xfrm rot="10800000">
            <a:off x="1285875" y="6286500"/>
            <a:ext cx="1785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всепрощению</a:t>
            </a:r>
          </a:p>
        </p:txBody>
      </p:sp>
      <p:sp>
        <p:nvSpPr>
          <p:cNvPr id="11272" name="TextBox 7"/>
          <p:cNvSpPr txBox="1">
            <a:spLocks noChangeArrowheads="1"/>
          </p:cNvSpPr>
          <p:nvPr/>
        </p:nvSpPr>
        <p:spPr bwMode="auto">
          <a:xfrm rot="10800000">
            <a:off x="6929438" y="1428750"/>
            <a:ext cx="1000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вера</a:t>
            </a:r>
          </a:p>
        </p:txBody>
      </p:sp>
      <p:sp>
        <p:nvSpPr>
          <p:cNvPr id="11273" name="TextBox 8"/>
          <p:cNvSpPr txBox="1">
            <a:spLocks noChangeArrowheads="1"/>
          </p:cNvSpPr>
          <p:nvPr/>
        </p:nvSpPr>
        <p:spPr bwMode="auto">
          <a:xfrm rot="10800000">
            <a:off x="6000750" y="2786063"/>
            <a:ext cx="1714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верным</a:t>
            </a:r>
          </a:p>
        </p:txBody>
      </p:sp>
      <p:sp>
        <p:nvSpPr>
          <p:cNvPr id="11274" name="TextBox 9"/>
          <p:cNvSpPr txBox="1">
            <a:spLocks noChangeArrowheads="1"/>
          </p:cNvSpPr>
          <p:nvPr/>
        </p:nvSpPr>
        <p:spPr bwMode="auto">
          <a:xfrm rot="10800000">
            <a:off x="5286375" y="5857875"/>
            <a:ext cx="2428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воздержанию</a:t>
            </a:r>
          </a:p>
        </p:txBody>
      </p:sp>
      <p:sp>
        <p:nvSpPr>
          <p:cNvPr id="14" name="Солнце 13"/>
          <p:cNvSpPr/>
          <p:nvPr/>
        </p:nvSpPr>
        <p:spPr>
          <a:xfrm>
            <a:off x="214313" y="642938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олнце 14"/>
          <p:cNvSpPr/>
          <p:nvPr/>
        </p:nvSpPr>
        <p:spPr>
          <a:xfrm>
            <a:off x="285750" y="2000250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олнце 15"/>
          <p:cNvSpPr/>
          <p:nvPr/>
        </p:nvSpPr>
        <p:spPr>
          <a:xfrm>
            <a:off x="357188" y="4572000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олнце 16"/>
          <p:cNvSpPr/>
          <p:nvPr/>
        </p:nvSpPr>
        <p:spPr>
          <a:xfrm>
            <a:off x="4214813" y="4429125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олнце 17"/>
          <p:cNvSpPr/>
          <p:nvPr/>
        </p:nvSpPr>
        <p:spPr>
          <a:xfrm>
            <a:off x="4214813" y="2571750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олнце 18"/>
          <p:cNvSpPr/>
          <p:nvPr/>
        </p:nvSpPr>
        <p:spPr>
          <a:xfrm>
            <a:off x="4143375" y="1214438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3786188" y="0"/>
            <a:ext cx="2428875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</a:p>
        </p:txBody>
      </p:sp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-357188" y="1357313"/>
            <a:ext cx="4572001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Господь </a:t>
            </a:r>
          </a:p>
          <a:p>
            <a:pPr algn="ctr"/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 летний вечер у реки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Так легко, привольно;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Птицы, бабочки, жучки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Веселы, довольны.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Месяц вышел, засиял,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Свод небесный полон стал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Золотых горошин.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я тихо прошептал: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«Это все Господь создал!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Какой же Он хороший». </a:t>
            </a:r>
          </a:p>
        </p:txBody>
      </p:sp>
      <p:sp>
        <p:nvSpPr>
          <p:cNvPr id="12292" name="Прямоугольник 3"/>
          <p:cNvSpPr>
            <a:spLocks noChangeArrowheads="1"/>
          </p:cNvSpPr>
          <p:nvPr/>
        </p:nvSpPr>
        <p:spPr bwMode="auto">
          <a:xfrm>
            <a:off x="571500" y="4643438"/>
            <a:ext cx="4572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Петра, Андрея, братьев Зеведеев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Позвал Господь — они пошли скорее.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Мужской рассудок, послушанье детское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 апостолах от моря </a:t>
            </a:r>
          </a:p>
        </p:txBody>
      </p:sp>
      <p:sp>
        <p:nvSpPr>
          <p:cNvPr id="12293" name="TextBox 5"/>
          <p:cNvSpPr txBox="1">
            <a:spLocks noChangeArrowheads="1"/>
          </p:cNvSpPr>
          <p:nvPr/>
        </p:nvSpPr>
        <p:spPr bwMode="auto">
          <a:xfrm rot="10800000">
            <a:off x="2214563" y="5500688"/>
            <a:ext cx="1714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Галилейского</a:t>
            </a:r>
            <a:r>
              <a:rPr lang="ru-RU" b="1">
                <a:solidFill>
                  <a:srgbClr val="7030A0"/>
                </a:solidFill>
                <a:latin typeface="Bolero script" pitchFamily="66" charset="0"/>
              </a:rPr>
              <a:t> </a:t>
            </a:r>
          </a:p>
        </p:txBody>
      </p:sp>
      <p:sp>
        <p:nvSpPr>
          <p:cNvPr id="7" name="4-конечная звезда 6"/>
          <p:cNvSpPr/>
          <p:nvPr/>
        </p:nvSpPr>
        <p:spPr>
          <a:xfrm>
            <a:off x="285750" y="4643438"/>
            <a:ext cx="285750" cy="285750"/>
          </a:xfrm>
          <a:prstGeom prst="star4">
            <a:avLst/>
          </a:prstGeom>
          <a:solidFill>
            <a:srgbClr val="00B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199" name="Picture 8" descr="http://www.drive.ru/images/lib/news/additional/335800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43504" y="1857364"/>
            <a:ext cx="3286125" cy="3286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428625" y="500063"/>
            <a:ext cx="4572000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Заорет, совсем как зверь,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Сокрушит любую дверь!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клетку или даже в хлев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Заключает душу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Кто идет вслед за Христом,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Знает о пороке том: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Совсем уж не годится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Нам чем-либо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 не стать добычей тленной,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Чтобы к пристани блаженной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Выплыть в жизни без помех,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Должен я оставить </a:t>
            </a:r>
          </a:p>
        </p:txBody>
      </p:sp>
      <p:sp>
        <p:nvSpPr>
          <p:cNvPr id="13315" name="TextBox 4"/>
          <p:cNvSpPr txBox="1">
            <a:spLocks noChangeArrowheads="1"/>
          </p:cNvSpPr>
          <p:nvPr/>
        </p:nvSpPr>
        <p:spPr bwMode="auto">
          <a:xfrm rot="10800000">
            <a:off x="2071688" y="1643063"/>
            <a:ext cx="1000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гнев</a:t>
            </a:r>
          </a:p>
        </p:txBody>
      </p:sp>
      <p:sp>
        <p:nvSpPr>
          <p:cNvPr id="13316" name="TextBox 5"/>
          <p:cNvSpPr txBox="1">
            <a:spLocks noChangeArrowheads="1"/>
          </p:cNvSpPr>
          <p:nvPr/>
        </p:nvSpPr>
        <p:spPr bwMode="auto">
          <a:xfrm rot="10800000">
            <a:off x="1357313" y="3000375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гордиться</a:t>
            </a:r>
          </a:p>
        </p:txBody>
      </p:sp>
      <p:sp>
        <p:nvSpPr>
          <p:cNvPr id="13317" name="TextBox 6"/>
          <p:cNvSpPr txBox="1">
            <a:spLocks noChangeArrowheads="1"/>
          </p:cNvSpPr>
          <p:nvPr/>
        </p:nvSpPr>
        <p:spPr bwMode="auto">
          <a:xfrm rot="10800000">
            <a:off x="1500188" y="4357688"/>
            <a:ext cx="1785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грех</a:t>
            </a:r>
          </a:p>
        </p:txBody>
      </p:sp>
      <p:sp>
        <p:nvSpPr>
          <p:cNvPr id="13318" name="Прямоугольник 7"/>
          <p:cNvSpPr>
            <a:spLocks noChangeArrowheads="1"/>
          </p:cNvSpPr>
          <p:nvPr/>
        </p:nvSpPr>
        <p:spPr bwMode="auto">
          <a:xfrm>
            <a:off x="4071938" y="571500"/>
            <a:ext cx="4572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Вот Хранитель-Ангел плачет,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Бес смеется. Это значит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Горький плач, злорадный смех,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сейчас творю я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Любое Божие творение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Нам говорит о сотворении.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Кто род ведет от обезьяны,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Его нам жалко, он упрямый,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 лжи он просто закосневший,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проще он, как все мы,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Словно бы топор по дубу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Бьет по ближним наша </a:t>
            </a:r>
          </a:p>
        </p:txBody>
      </p:sp>
      <p:sp>
        <p:nvSpPr>
          <p:cNvPr id="13319" name="TextBox 8"/>
          <p:cNvSpPr txBox="1">
            <a:spLocks noChangeArrowheads="1"/>
          </p:cNvSpPr>
          <p:nvPr/>
        </p:nvSpPr>
        <p:spPr bwMode="auto">
          <a:xfrm rot="10800000">
            <a:off x="6000750" y="1714500"/>
            <a:ext cx="114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грех</a:t>
            </a:r>
          </a:p>
        </p:txBody>
      </p:sp>
      <p:sp>
        <p:nvSpPr>
          <p:cNvPr id="13320" name="TextBox 9"/>
          <p:cNvSpPr txBox="1">
            <a:spLocks noChangeArrowheads="1"/>
          </p:cNvSpPr>
          <p:nvPr/>
        </p:nvSpPr>
        <p:spPr bwMode="auto">
          <a:xfrm rot="10800000">
            <a:off x="6572250" y="3643313"/>
            <a:ext cx="128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грешный</a:t>
            </a:r>
          </a:p>
        </p:txBody>
      </p:sp>
      <p:sp>
        <p:nvSpPr>
          <p:cNvPr id="13321" name="TextBox 10"/>
          <p:cNvSpPr txBox="1">
            <a:spLocks noChangeArrowheads="1"/>
          </p:cNvSpPr>
          <p:nvPr/>
        </p:nvSpPr>
        <p:spPr bwMode="auto">
          <a:xfrm rot="10800000">
            <a:off x="6286500" y="4500563"/>
            <a:ext cx="164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грубость</a:t>
            </a:r>
          </a:p>
        </p:txBody>
      </p:sp>
      <p:sp>
        <p:nvSpPr>
          <p:cNvPr id="12" name="Облако 11"/>
          <p:cNvSpPr/>
          <p:nvPr/>
        </p:nvSpPr>
        <p:spPr>
          <a:xfrm>
            <a:off x="142875" y="785813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Облако 12"/>
          <p:cNvSpPr/>
          <p:nvPr/>
        </p:nvSpPr>
        <p:spPr>
          <a:xfrm>
            <a:off x="142875" y="2143125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блако 13"/>
          <p:cNvSpPr/>
          <p:nvPr/>
        </p:nvSpPr>
        <p:spPr>
          <a:xfrm>
            <a:off x="142875" y="3429000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блако 14"/>
          <p:cNvSpPr/>
          <p:nvPr/>
        </p:nvSpPr>
        <p:spPr>
          <a:xfrm>
            <a:off x="3643313" y="857250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блако 15"/>
          <p:cNvSpPr/>
          <p:nvPr/>
        </p:nvSpPr>
        <p:spPr>
          <a:xfrm>
            <a:off x="3714750" y="2214563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Облако 16"/>
          <p:cNvSpPr/>
          <p:nvPr/>
        </p:nvSpPr>
        <p:spPr>
          <a:xfrm>
            <a:off x="3786188" y="4071938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3000375" y="0"/>
            <a:ext cx="2786063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Дд</a:t>
            </a: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500063" y="2000250"/>
            <a:ext cx="4572000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Bolero script" pitchFamily="66" charset="0"/>
              </a:rPr>
              <a:t>         </a:t>
            </a:r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Добро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вчера был занят очень,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трудился что есть мочи,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Целый день добро творил: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Кошке домик мастерил,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Собирал гулять сестричку —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Отыскал ей рукавичку,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Маме пол подметал,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Бабушке очки подал,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Папе гвоздь забить помог,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Так работал — изнемог!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Зря считает мой братишка,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Что я просто — хвастунишка.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нисколько не хвалюсь,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просто радостью делюсь! </a:t>
            </a:r>
          </a:p>
        </p:txBody>
      </p:sp>
      <p:pic>
        <p:nvPicPr>
          <p:cNvPr id="10244" name="Picture 5" descr="http://wkolavijivanija.narod.ru/logo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43500" y="2214563"/>
            <a:ext cx="2857500" cy="3571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>
            <a:off x="500063" y="2428875"/>
            <a:ext cx="45720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Bolero script" pitchFamily="66" charset="0"/>
              </a:rPr>
              <a:t/>
            </a:r>
            <a:br>
              <a:rPr lang="ru-RU" b="1">
                <a:latin typeface="Bolero script" pitchFamily="66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 кого-то нету мамы,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Кто-то одинокий самый.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Но никто не сирота,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Если в ближних —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Самый лучший тот на свете,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Кто, как луч весенний, светел,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Кто поможет, руку даст,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поплавать новых ласт,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Лыж, ни разу не надетых,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Откусить хоть полконфеты,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Вот какая красота!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моем друге - </a:t>
            </a: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428625" y="571500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Сею Божии слова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сердце. А взошло едва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слезами поливаю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молитвой удобряю.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Ангел мой тому свидетель,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ращу я 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 rot="10800000">
            <a:off x="1071563" y="2000250"/>
            <a:ext cx="2214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добродетель</a:t>
            </a:r>
          </a:p>
        </p:txBody>
      </p:sp>
      <p:sp>
        <p:nvSpPr>
          <p:cNvPr id="15365" name="TextBox 4"/>
          <p:cNvSpPr txBox="1">
            <a:spLocks noChangeArrowheads="1"/>
          </p:cNvSpPr>
          <p:nvPr/>
        </p:nvSpPr>
        <p:spPr bwMode="auto">
          <a:xfrm rot="10800000">
            <a:off x="2071688" y="3571875"/>
            <a:ext cx="1500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доброта</a:t>
            </a:r>
          </a:p>
        </p:txBody>
      </p:sp>
      <p:sp>
        <p:nvSpPr>
          <p:cNvPr id="15366" name="TextBox 5"/>
          <p:cNvSpPr txBox="1">
            <a:spLocks noChangeArrowheads="1"/>
          </p:cNvSpPr>
          <p:nvPr/>
        </p:nvSpPr>
        <p:spPr bwMode="auto">
          <a:xfrm rot="10800000">
            <a:off x="1428750" y="6072188"/>
            <a:ext cx="164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доброта</a:t>
            </a:r>
          </a:p>
        </p:txBody>
      </p:sp>
      <p:sp>
        <p:nvSpPr>
          <p:cNvPr id="15367" name="Прямоугольник 6"/>
          <p:cNvSpPr>
            <a:spLocks noChangeArrowheads="1"/>
          </p:cNvSpPr>
          <p:nvPr/>
        </p:nvSpPr>
        <p:spPr bwMode="auto">
          <a:xfrm>
            <a:off x="4143375" y="500063"/>
            <a:ext cx="4572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Я упал, мне очень больно,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Слезы брызнули невольно,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Но себя беру я в руки,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Вспоминая Бога муки.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обиде ли, в падении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Учусь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Об этом не забудем: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Заметить святость в людях,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самих себе — греховность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Поможет нам </a:t>
            </a:r>
          </a:p>
        </p:txBody>
      </p:sp>
      <p:sp>
        <p:nvSpPr>
          <p:cNvPr id="15368" name="TextBox 7"/>
          <p:cNvSpPr txBox="1">
            <a:spLocks noChangeArrowheads="1"/>
          </p:cNvSpPr>
          <p:nvPr/>
        </p:nvSpPr>
        <p:spPr bwMode="auto">
          <a:xfrm rot="10800000">
            <a:off x="4714875" y="1928813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долготерпенью</a:t>
            </a:r>
          </a:p>
        </p:txBody>
      </p:sp>
      <p:sp>
        <p:nvSpPr>
          <p:cNvPr id="15369" name="TextBox 8"/>
          <p:cNvSpPr txBox="1">
            <a:spLocks noChangeArrowheads="1"/>
          </p:cNvSpPr>
          <p:nvPr/>
        </p:nvSpPr>
        <p:spPr bwMode="auto">
          <a:xfrm rot="10800000">
            <a:off x="5500688" y="3286125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духовность</a:t>
            </a:r>
          </a:p>
        </p:txBody>
      </p:sp>
      <p:sp>
        <p:nvSpPr>
          <p:cNvPr id="10" name="Солнце 9"/>
          <p:cNvSpPr/>
          <p:nvPr/>
        </p:nvSpPr>
        <p:spPr>
          <a:xfrm>
            <a:off x="3857625" y="2428875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олнце 10"/>
          <p:cNvSpPr/>
          <p:nvPr/>
        </p:nvSpPr>
        <p:spPr>
          <a:xfrm>
            <a:off x="3857625" y="500063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олнце 11"/>
          <p:cNvSpPr/>
          <p:nvPr/>
        </p:nvSpPr>
        <p:spPr>
          <a:xfrm>
            <a:off x="142875" y="4071938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олнце 12"/>
          <p:cNvSpPr/>
          <p:nvPr/>
        </p:nvSpPr>
        <p:spPr>
          <a:xfrm>
            <a:off x="142875" y="2643188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олнце 14"/>
          <p:cNvSpPr/>
          <p:nvPr/>
        </p:nvSpPr>
        <p:spPr>
          <a:xfrm>
            <a:off x="214313" y="571500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3429000" y="-214313"/>
            <a:ext cx="3643313" cy="178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Ее</a:t>
            </a:r>
          </a:p>
        </p:txBody>
      </p:sp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285750" y="3500438"/>
            <a:ext cx="45720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Евангелие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Вчера мне подарили книгу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 нашем Господе Христе,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 том, как по земле ходил Он,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 том, как умер на Кресте.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Христиане маленьким отрядом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Идут за Ним из града в град.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жизнь и смерть —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Все страшно рядом,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Но с Ним всему - всему я рад. </a:t>
            </a: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285750" y="1357313"/>
            <a:ext cx="48577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Евангелие-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греческое слово. Оно означает «Благая весть». Евангелие – самая дорогая и главная книга для православного христианина. Она рассказывает о земной жизни Господа нашего Иисуса Христа.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Святое Евангелие читают в храме за каждым богослужением. Эту святую книгу хранят дома на почётном месте.</a:t>
            </a:r>
          </a:p>
        </p:txBody>
      </p:sp>
      <p:pic>
        <p:nvPicPr>
          <p:cNvPr id="12293" name="Picture 6" descr="http://www.gospel.mospolis.ru/files/Evangel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071677"/>
            <a:ext cx="2538550" cy="3668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928688" y="500063"/>
            <a:ext cx="45720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Bolero script" pitchFamily="66" charset="0"/>
              </a:rPr>
              <a:t/>
            </a:r>
            <a:br>
              <a:rPr lang="ru-RU" b="1">
                <a:latin typeface="Bolero script" pitchFamily="66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Хоть не видал Учителя и Друга,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Но знал, конечно, — лишь Его заслуга,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Благовестия Божественного лист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Писал рукой Святой </a:t>
            </a:r>
          </a:p>
        </p:txBody>
      </p:sp>
      <p:sp>
        <p:nvSpPr>
          <p:cNvPr id="17411" name="TextBox 2"/>
          <p:cNvSpPr txBox="1">
            <a:spLocks noChangeArrowheads="1"/>
          </p:cNvSpPr>
          <p:nvPr/>
        </p:nvSpPr>
        <p:spPr bwMode="auto">
          <a:xfrm rot="10800000">
            <a:off x="3214688" y="1643063"/>
            <a:ext cx="1857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Евангелист</a:t>
            </a:r>
          </a:p>
        </p:txBody>
      </p:sp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1000125" y="2143125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В дальний сельский старый храм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Зашагаем по утрам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Лесом, лугом, полем ли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Мы на </a:t>
            </a: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 rot="10800000">
            <a:off x="1285875" y="3071813"/>
            <a:ext cx="1714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ектинью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928688" y="3500438"/>
            <a:ext cx="37147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Елей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- оливковое масло, употребляемое в церковном обиходе.</a:t>
            </a:r>
          </a:p>
        </p:txBody>
      </p:sp>
      <p:sp>
        <p:nvSpPr>
          <p:cNvPr id="17415" name="TextBox 8"/>
          <p:cNvSpPr txBox="1">
            <a:spLocks noChangeArrowheads="1"/>
          </p:cNvSpPr>
          <p:nvPr/>
        </p:nvSpPr>
        <p:spPr bwMode="auto">
          <a:xfrm>
            <a:off x="928688" y="4429125"/>
            <a:ext cx="35004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Елеосвящение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помазание елеем, символически изображающее излияние Божией милостыни на помазуемого. </a:t>
            </a:r>
          </a:p>
        </p:txBody>
      </p:sp>
      <p:pic>
        <p:nvPicPr>
          <p:cNvPr id="17416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857375"/>
            <a:ext cx="56515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428625"/>
            <a:ext cx="56515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285750" y="1928813"/>
            <a:ext cx="45720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Ёлка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Мы на даче в лес пошли,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Ёлку чудную нашли: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Она такая ладная,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Ёлочка-красавица,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Она как будто рада нам,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Как будто улыбается!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До свиданья, лисы, волки!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Мы с собой увозим ёлку!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На санях её везём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По тропе  еловой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от радости поём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«Рождество Христово...» </a:t>
            </a:r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3071813" y="214313"/>
            <a:ext cx="2643187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Ёё</a:t>
            </a:r>
          </a:p>
        </p:txBody>
      </p:sp>
      <p:pic>
        <p:nvPicPr>
          <p:cNvPr id="18436" name="Picture 4" descr="C:\Documents and Settings\Пользователь\Рабочий стол\Мои рисунки\анимация новый год\newy14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1285875"/>
            <a:ext cx="342423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1"/>
          <p:cNvSpPr>
            <a:spLocks noChangeArrowheads="1"/>
          </p:cNvSpPr>
          <p:nvPr/>
        </p:nvSpPr>
        <p:spPr bwMode="auto">
          <a:xfrm>
            <a:off x="214313" y="1928813"/>
            <a:ext cx="4572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Жадность и Жалость -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Если кто-нибудь кому-то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Что-то очень пожалел —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Это жадность.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Если кто-нибудь кого-то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Где-то очень пожалел —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Это жалость. </a:t>
            </a:r>
          </a:p>
        </p:txBody>
      </p:sp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214313" y="3857625"/>
            <a:ext cx="45720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Жертвенник</a:t>
            </a:r>
          </a:p>
          <a:p>
            <a:pPr eaLnBrk="0" hangingPunct="0"/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стол, на котором совершается –проскомидия  готовится жертва евхаристии  хлеб и вино. Располагается у северной стены в алтаре слева от горнего места</a:t>
            </a:r>
          </a:p>
        </p:txBody>
      </p:sp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3071813" y="0"/>
            <a:ext cx="3929062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Жж</a:t>
            </a:r>
          </a:p>
        </p:txBody>
      </p:sp>
      <p:pic>
        <p:nvPicPr>
          <p:cNvPr id="19461" name="Picture 6" descr="http://www.ortho-rus.ru/book/images/page1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2643188"/>
            <a:ext cx="36004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571500" y="28575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Раздели страданий груз,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Даже если трудно — пусть,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 себя взяв тягот малость,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Прояви вот этим 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 rot="10800000">
            <a:off x="2071688" y="1143000"/>
            <a:ext cx="171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жалость</a:t>
            </a:r>
          </a:p>
        </p:txBody>
      </p:sp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571500" y="2071688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Не биография простая,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жизнь великая, святая,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Чреда угодных Богу дней,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просто жизнь, а </a:t>
            </a: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 rot="10800000">
            <a:off x="1643063" y="2928938"/>
            <a:ext cx="2214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житие</a:t>
            </a:r>
          </a:p>
        </p:txBody>
      </p:sp>
      <p:sp>
        <p:nvSpPr>
          <p:cNvPr id="20486" name="Прямоугольник 5"/>
          <p:cNvSpPr>
            <a:spLocks noChangeArrowheads="1"/>
          </p:cNvSpPr>
          <p:nvPr/>
        </p:nvSpPr>
        <p:spPr bwMode="auto">
          <a:xfrm>
            <a:off x="500063" y="3571875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Я не дам фломастер вам,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Карандаш — и тот не дам,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Ни резинку, даже кнопку,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Даже рваную коробку!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...Видно, что ко мне прижалась,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Стиснув руки-крюки      </a:t>
            </a:r>
          </a:p>
        </p:txBody>
      </p:sp>
      <p:sp>
        <p:nvSpPr>
          <p:cNvPr id="20487" name="TextBox 6"/>
          <p:cNvSpPr txBox="1">
            <a:spLocks noChangeArrowheads="1"/>
          </p:cNvSpPr>
          <p:nvPr/>
        </p:nvSpPr>
        <p:spPr bwMode="auto">
          <a:xfrm rot="10800000">
            <a:off x="2143125" y="5000625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жадность</a:t>
            </a:r>
          </a:p>
        </p:txBody>
      </p:sp>
      <p:sp>
        <p:nvSpPr>
          <p:cNvPr id="8" name="Облако 7"/>
          <p:cNvSpPr/>
          <p:nvPr/>
        </p:nvSpPr>
        <p:spPr>
          <a:xfrm>
            <a:off x="142875" y="3429000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олнце 8"/>
          <p:cNvSpPr/>
          <p:nvPr/>
        </p:nvSpPr>
        <p:spPr>
          <a:xfrm>
            <a:off x="214313" y="214313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олнце 9"/>
          <p:cNvSpPr/>
          <p:nvPr/>
        </p:nvSpPr>
        <p:spPr>
          <a:xfrm>
            <a:off x="285750" y="2000250"/>
            <a:ext cx="285750" cy="2857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6"/>
          <p:cNvSpPr>
            <a:spLocks noChangeArrowheads="1"/>
          </p:cNvSpPr>
          <p:nvPr/>
        </p:nvSpPr>
        <p:spPr bwMode="auto">
          <a:xfrm>
            <a:off x="214313" y="2928938"/>
            <a:ext cx="45720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>
                <a:solidFill>
                  <a:srgbClr val="0070C0"/>
                </a:solidFill>
                <a:latin typeface="Bolero script" pitchFamily="66" charset="0"/>
              </a:rPr>
              <a:t>                </a:t>
            </a:r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Затворник</a:t>
            </a:r>
          </a:p>
          <a:p>
            <a:pPr eaLnBrk="0" hangingPunct="0"/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 монах, совершавший подвиги своего спасения в полном уединении - в затворе</a:t>
            </a:r>
          </a:p>
        </p:txBody>
      </p:sp>
      <p:sp>
        <p:nvSpPr>
          <p:cNvPr id="21507" name="Прямоугольник 7"/>
          <p:cNvSpPr>
            <a:spLocks noChangeArrowheads="1"/>
          </p:cNvSpPr>
          <p:nvPr/>
        </p:nvSpPr>
        <p:spPr bwMode="auto">
          <a:xfrm>
            <a:off x="214313" y="1928813"/>
            <a:ext cx="6572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 dirty="0">
                <a:solidFill>
                  <a:srgbClr val="0070C0"/>
                </a:solidFill>
                <a:latin typeface="Bolero script" pitchFamily="66" charset="0"/>
              </a:rPr>
              <a:t>                </a:t>
            </a:r>
            <a:r>
              <a:rPr lang="ru-RU" sz="1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Звон</a:t>
            </a:r>
            <a:endParaRPr lang="ru-RU" sz="14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Колокольный звон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- различается: благовест, трезвон, перезвон и перебор.</a:t>
            </a:r>
          </a:p>
        </p:txBody>
      </p:sp>
      <p:sp>
        <p:nvSpPr>
          <p:cNvPr id="21508" name="TextBox 8"/>
          <p:cNvSpPr txBox="1">
            <a:spLocks noChangeArrowheads="1"/>
          </p:cNvSpPr>
          <p:nvPr/>
        </p:nvSpPr>
        <p:spPr bwMode="auto">
          <a:xfrm>
            <a:off x="3000375" y="0"/>
            <a:ext cx="2428875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Зз</a:t>
            </a:r>
          </a:p>
        </p:txBody>
      </p:sp>
      <p:pic>
        <p:nvPicPr>
          <p:cNvPr id="17413" name="Picture 6" descr="http://smallbay.ru/images6/h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00826" y="571480"/>
            <a:ext cx="2340308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14" name="Picture 8" descr="http://tbn0.google.com/images?q=tbn:mx0-tsdImvL5EM:http://www.xxc.ru/orthodox/pastor/feofan_zatvornik/2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3857628"/>
            <a:ext cx="1881188" cy="2389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511" name="TextBox 6"/>
          <p:cNvSpPr txBox="1">
            <a:spLocks noChangeArrowheads="1"/>
          </p:cNvSpPr>
          <p:nvPr/>
        </p:nvSpPr>
        <p:spPr bwMode="auto">
          <a:xfrm>
            <a:off x="714375" y="6215063"/>
            <a:ext cx="3786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Святитель Феофан  затворник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500063" y="571500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Вот спасибо, мальчик мой,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помог дойти домой,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тяжелый груз донес,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Груз так груз! Как целый воз!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Мне важна твоя работа,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еще важней </a:t>
            </a:r>
          </a:p>
        </p:txBody>
      </p:sp>
      <p:sp>
        <p:nvSpPr>
          <p:cNvPr id="3" name="Солнце 2"/>
          <p:cNvSpPr/>
          <p:nvPr/>
        </p:nvSpPr>
        <p:spPr>
          <a:xfrm>
            <a:off x="285750" y="500063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 rot="10800000">
            <a:off x="1500188" y="2000250"/>
            <a:ext cx="1785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забота</a:t>
            </a:r>
          </a:p>
        </p:txBody>
      </p:sp>
      <p:sp>
        <p:nvSpPr>
          <p:cNvPr id="22533" name="Прямоугольник 4"/>
          <p:cNvSpPr>
            <a:spLocks noChangeArrowheads="1"/>
          </p:cNvSpPr>
          <p:nvPr/>
        </p:nvSpPr>
        <p:spPr bwMode="auto">
          <a:xfrm>
            <a:off x="500063" y="2714625"/>
            <a:ext cx="4572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Всем пренебрегаешь ты: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Вот, забыл полить цветы...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забудешь личное —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Про себя,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Колю будто любят больше?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 Машей занимались дольше?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Может, это показалось?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Нет, все ясно. Это — </a:t>
            </a:r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 rot="10800000">
            <a:off x="1000125" y="3571875"/>
            <a:ext cx="2214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забывчивость</a:t>
            </a:r>
          </a:p>
        </p:txBody>
      </p:sp>
      <p:sp>
        <p:nvSpPr>
          <p:cNvPr id="22535" name="TextBox 6"/>
          <p:cNvSpPr txBox="1">
            <a:spLocks noChangeArrowheads="1"/>
          </p:cNvSpPr>
          <p:nvPr/>
        </p:nvSpPr>
        <p:spPr bwMode="auto">
          <a:xfrm rot="10800000">
            <a:off x="1357313" y="4929188"/>
            <a:ext cx="2428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зависть</a:t>
            </a:r>
          </a:p>
        </p:txBody>
      </p:sp>
      <p:sp>
        <p:nvSpPr>
          <p:cNvPr id="8" name="Облако 7"/>
          <p:cNvSpPr/>
          <p:nvPr/>
        </p:nvSpPr>
        <p:spPr>
          <a:xfrm>
            <a:off x="142875" y="4000500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блако 8"/>
          <p:cNvSpPr/>
          <p:nvPr/>
        </p:nvSpPr>
        <p:spPr>
          <a:xfrm>
            <a:off x="142875" y="2643188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538" name="Прямоугольник 9"/>
          <p:cNvSpPr>
            <a:spLocks noChangeArrowheads="1"/>
          </p:cNvSpPr>
          <p:nvPr/>
        </p:nvSpPr>
        <p:spPr bwMode="auto">
          <a:xfrm>
            <a:off x="4572000" y="571500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Bolero script" pitchFamily="66" charset="0"/>
              </a:rPr>
              <a:t/>
            </a:r>
            <a:br>
              <a:rPr lang="ru-RU" b="1">
                <a:latin typeface="Bolero script" pitchFamily="66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Словно тесто на опаре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недовольстве местом старым,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Днем ли, темной ночью ли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Лезет вверх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9" name="Прямоугольник 10"/>
          <p:cNvSpPr>
            <a:spLocks noChangeArrowheads="1"/>
          </p:cNvSpPr>
          <p:nvPr/>
        </p:nvSpPr>
        <p:spPr bwMode="auto">
          <a:xfrm>
            <a:off x="4572000" y="2857500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Словно в горле рыбья кость,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Зацепилась в сердце </a:t>
            </a:r>
            <a:r>
              <a:rPr lang="ru-RU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>
                <a:latin typeface="Times New Roman" pitchFamily="18" charset="0"/>
                <a:cs typeface="Times New Roman" pitchFamily="18" charset="0"/>
              </a:rPr>
            </a:b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40" name="TextBox 11"/>
          <p:cNvSpPr txBox="1">
            <a:spLocks noChangeArrowheads="1"/>
          </p:cNvSpPr>
          <p:nvPr/>
        </p:nvSpPr>
        <p:spPr bwMode="auto">
          <a:xfrm rot="10800000">
            <a:off x="5857875" y="1785938"/>
            <a:ext cx="1928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заносчивость</a:t>
            </a:r>
          </a:p>
        </p:txBody>
      </p:sp>
      <p:sp>
        <p:nvSpPr>
          <p:cNvPr id="22541" name="TextBox 12"/>
          <p:cNvSpPr txBox="1">
            <a:spLocks noChangeArrowheads="1"/>
          </p:cNvSpPr>
          <p:nvPr/>
        </p:nvSpPr>
        <p:spPr bwMode="auto">
          <a:xfrm rot="10800000">
            <a:off x="6429375" y="3214688"/>
            <a:ext cx="1500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злость</a:t>
            </a:r>
          </a:p>
        </p:txBody>
      </p:sp>
      <p:sp>
        <p:nvSpPr>
          <p:cNvPr id="14" name="Облако 13"/>
          <p:cNvSpPr/>
          <p:nvPr/>
        </p:nvSpPr>
        <p:spPr>
          <a:xfrm>
            <a:off x="4214813" y="785813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Облако 14"/>
          <p:cNvSpPr/>
          <p:nvPr/>
        </p:nvSpPr>
        <p:spPr>
          <a:xfrm>
            <a:off x="4214813" y="2786063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2544" name="Прямоугольник 15"/>
          <p:cNvSpPr>
            <a:spLocks noChangeArrowheads="1"/>
          </p:cNvSpPr>
          <p:nvPr/>
        </p:nvSpPr>
        <p:spPr bwMode="auto">
          <a:xfrm>
            <a:off x="4286250" y="3429000"/>
            <a:ext cx="45720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70C0"/>
                </a:solidFill>
                <a:latin typeface="Bolero script" pitchFamily="66" charset="0"/>
              </a:rPr>
              <a:t>            </a:t>
            </a:r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Зло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Мне вчера не повезло: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Один мальчишка — злой-презлой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Пистолет в меня направил.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Это было против правил,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его предупредил.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Он затопал, завопил,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Пистолетом размахнулся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на месте растянулся.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Зло меня не победило –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Прямо в лужу угодило!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3000375" y="0"/>
            <a:ext cx="2428875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Ии</a:t>
            </a:r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428625" y="2500313"/>
            <a:ext cx="3429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Иисус Христос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Греческое слово «Христос» означает то же самое, что и еврейское «Мессия», т.е. «Помазанник». Иисус Христос – Спаситель мира, Искупитель грехов человеческих ,Сын Божий.</a:t>
            </a: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285750" y="4500563"/>
            <a:ext cx="45005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Икона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Слово греческое, означающее «изображение, образ». Иконами называются имеющие священное значение картины с изображением Бога, Божией Матери, ангелов и святых .Первую икону дал людям Сам Господь наш Иисус Христос. </a:t>
            </a:r>
          </a:p>
        </p:txBody>
      </p:sp>
      <p:pic>
        <p:nvPicPr>
          <p:cNvPr id="19461" name="Picture 6" descr="http://www.1000questions.net/ru/dossiers/jesus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4325" y="1285875"/>
            <a:ext cx="3549650" cy="4500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14313" y="2000250"/>
            <a:ext cx="45720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Иконка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Над кроваткой, чуть в сторонке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Божьей Матери иконка.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Добрый взгляд Ее лучится;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Если мама отлучится,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 не страшно мне одной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Матерь Божия со мной.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Утром рано я проснусь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 иконку помолюсь.</a:t>
            </a:r>
          </a:p>
        </p:txBody>
      </p:sp>
      <p:sp>
        <p:nvSpPr>
          <p:cNvPr id="24579" name="Прямоугольник 4"/>
          <p:cNvSpPr>
            <a:spLocks noChangeArrowheads="1"/>
          </p:cNvSpPr>
          <p:nvPr/>
        </p:nvSpPr>
        <p:spPr bwMode="auto">
          <a:xfrm>
            <a:off x="214313" y="285750"/>
            <a:ext cx="4572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Исповедь</a:t>
            </a:r>
          </a:p>
          <a:p>
            <a:pPr eaLnBrk="0" hangingPunct="0">
              <a:buFontTx/>
              <a:buChar char="-"/>
            </a:pPr>
            <a:r>
              <a:rPr lang="ru-RU" b="1" i="1">
                <a:latin typeface="Times New Roman" pitchFamily="18" charset="0"/>
                <a:cs typeface="Times New Roman" pitchFamily="18" charset="0"/>
              </a:rPr>
              <a:t>таинство православной церкви, иначе называемое таинством покаяния. Во время исповеди человек, исповедующий свои грехи с искренним раскаянием, получает разрешение и оставление грехов. </a:t>
            </a:r>
          </a:p>
          <a:p>
            <a:pPr eaLnBrk="0" hangingPunct="0">
              <a:buFontTx/>
              <a:buChar char="-"/>
            </a:pPr>
            <a:endParaRPr lang="ru-RU" sz="4800"/>
          </a:p>
        </p:txBody>
      </p:sp>
      <p:sp>
        <p:nvSpPr>
          <p:cNvPr id="24580" name="Прямоугольник 5"/>
          <p:cNvSpPr>
            <a:spLocks noChangeArrowheads="1"/>
          </p:cNvSpPr>
          <p:nvPr/>
        </p:nvSpPr>
        <p:spPr bwMode="auto">
          <a:xfrm>
            <a:off x="357188" y="4786313"/>
            <a:ext cx="457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Стол накрыт — и никого!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Дай взгляну хоть на него...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Сколько сладостей опять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Здесь поставили стоять!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попробовал варенье,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Устоял я в </a:t>
            </a:r>
          </a:p>
        </p:txBody>
      </p:sp>
      <p:sp>
        <p:nvSpPr>
          <p:cNvPr id="7" name="Облако 6"/>
          <p:cNvSpPr/>
          <p:nvPr/>
        </p:nvSpPr>
        <p:spPr>
          <a:xfrm>
            <a:off x="142875" y="4643438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582" name="TextBox 7"/>
          <p:cNvSpPr txBox="1">
            <a:spLocks noChangeArrowheads="1"/>
          </p:cNvSpPr>
          <p:nvPr/>
        </p:nvSpPr>
        <p:spPr bwMode="auto">
          <a:xfrm rot="10800000">
            <a:off x="1143000" y="6215063"/>
            <a:ext cx="2071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искушеньи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214313" y="2000250"/>
            <a:ext cx="4572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цо пасхальное -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Я разрисовал яичко: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Ветка, а на ветке птичка,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Облако летит в простор,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голубое поднебесье,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 середочке — узор,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внизу: «Христос Воскресе!» 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2500313" y="0"/>
            <a:ext cx="31432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Йй</a:t>
            </a:r>
          </a:p>
        </p:txBody>
      </p:sp>
      <p:pic>
        <p:nvPicPr>
          <p:cNvPr id="25604" name="Picture 4" descr="C:\Documents and Settings\Пользователь\Рабочий стол\Мои рисунки\12802734_84583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71938" y="1857375"/>
            <a:ext cx="4487862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285750" y="4214813"/>
            <a:ext cx="4572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Крестик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Мой родной нательный крестик,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Мы всегда с тобою вместе!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Даже в ванной ты со мной: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плыву, борюсь с волной,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А ты — спасаешь от беды,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От бушующей воды.</a:t>
            </a:r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2571750" y="0"/>
            <a:ext cx="2643188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Кк</a:t>
            </a: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357188" y="1714500"/>
            <a:ext cx="3429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Крест Господень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- это величайшая православная святыня. Почему мы почитаем Господень Крест? Потому ,что Своей смертью на кресте Господь наш Иисус Христос навсегда избавил нас от смерти и греха. Крест – символ этой победы и грозное оружие против зла.</a:t>
            </a:r>
          </a:p>
        </p:txBody>
      </p:sp>
      <p:pic>
        <p:nvPicPr>
          <p:cNvPr id="22533" name="Picture 6" descr="http://www.eph.md/img/cruce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14938" y="1285875"/>
            <a:ext cx="3176587" cy="4657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571500" y="500063"/>
            <a:ext cx="4572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Bolero script" pitchFamily="66" charset="0"/>
              </a:rPr>
              <a:t/>
            </a:r>
            <a:br>
              <a:rPr lang="ru-RU" b="1">
                <a:latin typeface="Bolero script" pitchFamily="66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воздаст он злом за зло,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Если в чем-то не везло,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рассердится, не злится,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Постарается смириться.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Посмотрите, дети, вот как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Поступает свято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Гордость шишки набивает,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она и бед не знает,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Гордость стонет и болит,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Словно дряхлый инвалид,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она всему оплот есть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Перед Богом ценна 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 rot="10800000">
            <a:off x="2643188" y="2214563"/>
            <a:ext cx="1214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кроткий</a:t>
            </a: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 rot="10800000">
            <a:off x="1928813" y="4143375"/>
            <a:ext cx="2071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кротость</a:t>
            </a:r>
          </a:p>
        </p:txBody>
      </p:sp>
      <p:sp>
        <p:nvSpPr>
          <p:cNvPr id="27653" name="Прямоугольник 4"/>
          <p:cNvSpPr>
            <a:spLocks noChangeArrowheads="1"/>
          </p:cNvSpPr>
          <p:nvPr/>
        </p:nvSpPr>
        <p:spPr bwMode="auto">
          <a:xfrm>
            <a:off x="500063" y="485775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Лену ябедой зовут,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Лена, братцы, тут как тут!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Выползает изо рта,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Словно змеи,</a:t>
            </a:r>
          </a:p>
        </p:txBody>
      </p:sp>
      <p:sp>
        <p:nvSpPr>
          <p:cNvPr id="27654" name="TextBox 5"/>
          <p:cNvSpPr txBox="1">
            <a:spLocks noChangeArrowheads="1"/>
          </p:cNvSpPr>
          <p:nvPr/>
        </p:nvSpPr>
        <p:spPr bwMode="auto">
          <a:xfrm rot="10800000">
            <a:off x="928688" y="5715000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клевета</a:t>
            </a:r>
          </a:p>
        </p:txBody>
      </p:sp>
      <p:sp>
        <p:nvSpPr>
          <p:cNvPr id="7" name="Облако 6"/>
          <p:cNvSpPr/>
          <p:nvPr/>
        </p:nvSpPr>
        <p:spPr>
          <a:xfrm>
            <a:off x="142875" y="4857750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олнце 7"/>
          <p:cNvSpPr/>
          <p:nvPr/>
        </p:nvSpPr>
        <p:spPr>
          <a:xfrm>
            <a:off x="285750" y="714375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олнце 8"/>
          <p:cNvSpPr/>
          <p:nvPr/>
        </p:nvSpPr>
        <p:spPr>
          <a:xfrm>
            <a:off x="285750" y="2643188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2714625" y="0"/>
            <a:ext cx="2786063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Лл</a:t>
            </a:r>
          </a:p>
        </p:txBody>
      </p:sp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285750" y="4429125"/>
            <a:ext cx="414337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слежу: не должен гаснуть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У лампады огонёк,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Подливаю в чашу масла,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Поправляю фитилёк.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Свет лампады сердцу милый,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Горячи его лучи,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Значит сердце не остыло,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молитва в нём звучит.</a:t>
            </a:r>
          </a:p>
          <a:p>
            <a:endParaRPr lang="ru-RU"/>
          </a:p>
        </p:txBody>
      </p:sp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285750" y="1785938"/>
            <a:ext cx="407193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Лампада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– это небольшой стеклянный стаканчик или глубокое блюдце, куда налито специальное масло. Оно так и называется – лампадное. В масло опущен фитилёк, который горит. Лампады подвешивают на цепочках или ставят перед святыми иконами в храмах и дома. Это делают в знак того , что наше сердце горит любовью ко Господу, подобно пламени лампады. </a:t>
            </a:r>
          </a:p>
        </p:txBody>
      </p:sp>
      <p:pic>
        <p:nvPicPr>
          <p:cNvPr id="24581" name="Picture 6" descr="http://www.megatavr.com/rus/articles/images/15/lampad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72125" y="1857375"/>
            <a:ext cx="1628775" cy="2381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1"/>
          <p:cNvSpPr>
            <a:spLocks noChangeArrowheads="1"/>
          </p:cNvSpPr>
          <p:nvPr/>
        </p:nvSpPr>
        <p:spPr bwMode="auto">
          <a:xfrm>
            <a:off x="571500" y="357188"/>
            <a:ext cx="45720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Леность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На меня напала лень.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борюсь с ней целый день.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Лень, ребята, душу губит,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ленивых Бог не любит.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прогнал ее за дверь.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 душе легко теперь,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Только чувствую: злодейка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Вновь нашла ко мне лазейку.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Пусть терпение и труд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порошок ее сотрут! </a:t>
            </a:r>
          </a:p>
        </p:txBody>
      </p:sp>
      <p:sp>
        <p:nvSpPr>
          <p:cNvPr id="29699" name="Прямоугольник 2"/>
          <p:cNvSpPr>
            <a:spLocks noChangeArrowheads="1"/>
          </p:cNvSpPr>
          <p:nvPr/>
        </p:nvSpPr>
        <p:spPr bwMode="auto">
          <a:xfrm>
            <a:off x="500063" y="3929063"/>
            <a:ext cx="4572000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Две последние монеты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Принесла вдовица медных.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с нее беру пример, и,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оценит Бог, я верю,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Ведь идет от сердца эта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Жертва Богу, моя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Рушат замыслы врагов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Божья правда и 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 rot="10800000">
            <a:off x="1857375" y="5357813"/>
            <a:ext cx="1928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лепта</a:t>
            </a: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 rot="10800000">
            <a:off x="2357438" y="6215063"/>
            <a:ext cx="1357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любовь</a:t>
            </a:r>
          </a:p>
        </p:txBody>
      </p:sp>
      <p:sp>
        <p:nvSpPr>
          <p:cNvPr id="29702" name="Прямоугольник 5"/>
          <p:cNvSpPr>
            <a:spLocks noChangeArrowheads="1"/>
          </p:cNvSpPr>
          <p:nvPr/>
        </p:nvSpPr>
        <p:spPr bwMode="auto">
          <a:xfrm>
            <a:off x="4857750" y="571500"/>
            <a:ext cx="4572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Я покаялся в грехе,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сидел на языке.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Уж теперь ты не найдешь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 нем места, злая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Самого себя обманет,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Для себя хорошим станет,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Для себя готовит царство,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Но получит тьму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нельзя и что сокрыто —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Все проверит </a:t>
            </a:r>
          </a:p>
        </p:txBody>
      </p:sp>
      <p:sp>
        <p:nvSpPr>
          <p:cNvPr id="29703" name="TextBox 6"/>
          <p:cNvSpPr txBox="1">
            <a:spLocks noChangeArrowheads="1"/>
          </p:cNvSpPr>
          <p:nvPr/>
        </p:nvSpPr>
        <p:spPr bwMode="auto">
          <a:xfrm rot="10800000">
            <a:off x="6072188" y="1428750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ложь</a:t>
            </a:r>
          </a:p>
        </p:txBody>
      </p:sp>
      <p:sp>
        <p:nvSpPr>
          <p:cNvPr id="29704" name="TextBox 7"/>
          <p:cNvSpPr txBox="1">
            <a:spLocks noChangeArrowheads="1"/>
          </p:cNvSpPr>
          <p:nvPr/>
        </p:nvSpPr>
        <p:spPr bwMode="auto">
          <a:xfrm rot="10800000">
            <a:off x="6572250" y="2786063"/>
            <a:ext cx="1500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лукавство</a:t>
            </a:r>
          </a:p>
        </p:txBody>
      </p:sp>
      <p:sp>
        <p:nvSpPr>
          <p:cNvPr id="29705" name="TextBox 8"/>
          <p:cNvSpPr txBox="1">
            <a:spLocks noChangeArrowheads="1"/>
          </p:cNvSpPr>
          <p:nvPr/>
        </p:nvSpPr>
        <p:spPr bwMode="auto">
          <a:xfrm rot="10800000">
            <a:off x="6143625" y="3643313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любопытный</a:t>
            </a:r>
          </a:p>
        </p:txBody>
      </p:sp>
      <p:sp>
        <p:nvSpPr>
          <p:cNvPr id="10" name="Солнце 9"/>
          <p:cNvSpPr/>
          <p:nvPr/>
        </p:nvSpPr>
        <p:spPr>
          <a:xfrm>
            <a:off x="214313" y="3786188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олнце 10"/>
          <p:cNvSpPr/>
          <p:nvPr/>
        </p:nvSpPr>
        <p:spPr>
          <a:xfrm>
            <a:off x="214313" y="5715000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блако 11"/>
          <p:cNvSpPr/>
          <p:nvPr/>
        </p:nvSpPr>
        <p:spPr>
          <a:xfrm>
            <a:off x="4429125" y="1928813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Облако 12"/>
          <p:cNvSpPr/>
          <p:nvPr/>
        </p:nvSpPr>
        <p:spPr>
          <a:xfrm>
            <a:off x="4429125" y="428625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блако 13"/>
          <p:cNvSpPr/>
          <p:nvPr/>
        </p:nvSpPr>
        <p:spPr>
          <a:xfrm>
            <a:off x="4429125" y="3286125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1"/>
          <p:cNvSpPr>
            <a:spLocks noChangeArrowheads="1"/>
          </p:cNvSpPr>
          <p:nvPr/>
        </p:nvSpPr>
        <p:spPr bwMode="auto">
          <a:xfrm>
            <a:off x="285750" y="3643313"/>
            <a:ext cx="45720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Молитва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о братике мечтал,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Много дней молился,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Чтобы он родился.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Чтобы делался умней,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Становился выше.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молился много дней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Господь услышал: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Есть братишка у меня —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Ему уже четыре дня. </a:t>
            </a:r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2928938" y="0"/>
            <a:ext cx="3786187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Мм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285750" y="2071688"/>
            <a:ext cx="3286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Мария,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 Пресвятая Богородица – Мать Иисуса Христа.</a:t>
            </a:r>
          </a:p>
        </p:txBody>
      </p:sp>
      <p:sp>
        <p:nvSpPr>
          <p:cNvPr id="30725" name="TextBox 4"/>
          <p:cNvSpPr txBox="1">
            <a:spLocks noChangeArrowheads="1"/>
          </p:cNvSpPr>
          <p:nvPr/>
        </p:nvSpPr>
        <p:spPr bwMode="auto">
          <a:xfrm>
            <a:off x="214313" y="2928938"/>
            <a:ext cx="3571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Молитва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- текст, читаемый при обращении к Богу, к святым.</a:t>
            </a:r>
          </a:p>
        </p:txBody>
      </p:sp>
      <p:pic>
        <p:nvPicPr>
          <p:cNvPr id="26630" name="Picture 7" descr="http://serafimov.narod.ru/Umileni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4463" y="2143125"/>
            <a:ext cx="2347912" cy="3286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Прямоугольник 1"/>
          <p:cNvSpPr>
            <a:spLocks noChangeArrowheads="1"/>
          </p:cNvSpPr>
          <p:nvPr/>
        </p:nvSpPr>
        <p:spPr bwMode="auto">
          <a:xfrm>
            <a:off x="642938" y="0"/>
            <a:ext cx="4572000" cy="646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Bolero script" pitchFamily="66" charset="0"/>
              </a:rPr>
              <a:t/>
            </a:r>
            <a:br>
              <a:rPr lang="ru-RU">
                <a:latin typeface="Bolero script" pitchFamily="66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Сердце милует слепых,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Слабых, нищих и больных,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здоровых пожалеет: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Всякий ведь душой болеет!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Кто в старании усердный,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Тот зовется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Буду следовать Завету,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Ведь на грех согласья — нету,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читать отцов я буду,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Видя ближнего повсюду.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Ждет меня духовный пир,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Обрету я в сердце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Для того, чтоб жил я в мире,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Уголок у нас в квартире.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Тут иконы по порядку,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Тут горит у нас лампадка,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Здесь лежат святые книжки.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Только маленький братишка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Мне мешает. Ну и пусть!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Утром, вечером </a:t>
            </a:r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 rot="10800000">
            <a:off x="1785938" y="1714500"/>
            <a:ext cx="1928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милосердным</a:t>
            </a:r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 rot="10800000">
            <a:off x="2286000" y="3571875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милость</a:t>
            </a: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 rot="10800000">
            <a:off x="2428875" y="6072188"/>
            <a:ext cx="1214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молюсь</a:t>
            </a:r>
          </a:p>
        </p:txBody>
      </p:sp>
      <p:sp>
        <p:nvSpPr>
          <p:cNvPr id="6" name="Солнце 5"/>
          <p:cNvSpPr/>
          <p:nvPr/>
        </p:nvSpPr>
        <p:spPr>
          <a:xfrm>
            <a:off x="357188" y="4000500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олнце 6"/>
          <p:cNvSpPr/>
          <p:nvPr/>
        </p:nvSpPr>
        <p:spPr>
          <a:xfrm>
            <a:off x="357188" y="2143125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олнце 7"/>
          <p:cNvSpPr/>
          <p:nvPr/>
        </p:nvSpPr>
        <p:spPr>
          <a:xfrm>
            <a:off x="357188" y="285750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753" name="Прямоугольник 8"/>
          <p:cNvSpPr>
            <a:spLocks noChangeArrowheads="1"/>
          </p:cNvSpPr>
          <p:nvPr/>
        </p:nvSpPr>
        <p:spPr bwMode="auto">
          <a:xfrm>
            <a:off x="4143375" y="285750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Ни богатством, добрым званием,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Своим именем в Предании,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Ни нарядами, ни роскошью,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Местом близким к трону Божию,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Ну ни чем не превозносится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Христианка-</a:t>
            </a:r>
          </a:p>
        </p:txBody>
      </p:sp>
      <p:sp>
        <p:nvSpPr>
          <p:cNvPr id="31754" name="TextBox 9"/>
          <p:cNvSpPr txBox="1">
            <a:spLocks noChangeArrowheads="1"/>
          </p:cNvSpPr>
          <p:nvPr/>
        </p:nvSpPr>
        <p:spPr bwMode="auto">
          <a:xfrm rot="10800000">
            <a:off x="5500688" y="1714500"/>
            <a:ext cx="1928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Мироносица</a:t>
            </a:r>
          </a:p>
        </p:txBody>
      </p:sp>
      <p:sp>
        <p:nvSpPr>
          <p:cNvPr id="31755" name="Прямоугольник 11"/>
          <p:cNvSpPr>
            <a:spLocks noChangeArrowheads="1"/>
          </p:cNvSpPr>
          <p:nvPr/>
        </p:nvSpPr>
        <p:spPr bwMode="auto">
          <a:xfrm>
            <a:off x="4572000" y="2714625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Мое мненье для меня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До сегодняшнего дня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 грехе медлительность.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покаюсь, </a:t>
            </a:r>
          </a:p>
        </p:txBody>
      </p:sp>
      <p:sp>
        <p:nvSpPr>
          <p:cNvPr id="31756" name="TextBox 12"/>
          <p:cNvSpPr txBox="1">
            <a:spLocks noChangeArrowheads="1"/>
          </p:cNvSpPr>
          <p:nvPr/>
        </p:nvSpPr>
        <p:spPr bwMode="auto">
          <a:xfrm rot="10800000">
            <a:off x="5572125" y="3643313"/>
            <a:ext cx="2214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мнительность</a:t>
            </a:r>
          </a:p>
        </p:txBody>
      </p:sp>
      <p:sp>
        <p:nvSpPr>
          <p:cNvPr id="14" name="Облако 13"/>
          <p:cNvSpPr/>
          <p:nvPr/>
        </p:nvSpPr>
        <p:spPr>
          <a:xfrm>
            <a:off x="4143375" y="2714625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1758" name="Picture 51" descr="23fe80249d890efdf4e2d2a0bda98be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8" y="142875"/>
            <a:ext cx="56515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4"/>
          <p:cNvSpPr>
            <a:spLocks noChangeArrowheads="1"/>
          </p:cNvSpPr>
          <p:nvPr/>
        </p:nvSpPr>
        <p:spPr bwMode="auto">
          <a:xfrm>
            <a:off x="214313" y="2643188"/>
            <a:ext cx="457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>
                <a:solidFill>
                  <a:srgbClr val="7030A0"/>
                </a:solidFill>
                <a:latin typeface="Bolero script" pitchFamily="66" charset="0"/>
              </a:rPr>
              <a:t>       </a:t>
            </a:r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Неделя</a:t>
            </a:r>
          </a:p>
          <a:p>
            <a:pPr eaLnBrk="0" hangingPunct="0">
              <a:buFontTx/>
              <a:buChar char="-"/>
            </a:pP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древнерусское название воскресения. Происходит от обычая не работать </a:t>
            </a:r>
          </a:p>
          <a:p>
            <a:pPr eaLnBrk="0" hangingPunct="0">
              <a:buFontTx/>
              <a:buChar char="-"/>
            </a:pP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(не делать) в этот день.</a:t>
            </a:r>
          </a:p>
        </p:txBody>
      </p:sp>
      <p:sp>
        <p:nvSpPr>
          <p:cNvPr id="32771" name="TextBox 5"/>
          <p:cNvSpPr txBox="1">
            <a:spLocks noChangeArrowheads="1"/>
          </p:cNvSpPr>
          <p:nvPr/>
        </p:nvSpPr>
        <p:spPr bwMode="auto">
          <a:xfrm>
            <a:off x="3000375" y="-285750"/>
            <a:ext cx="28575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</a:p>
        </p:txBody>
      </p:sp>
      <p:sp>
        <p:nvSpPr>
          <p:cNvPr id="32772" name="TextBox 6"/>
          <p:cNvSpPr txBox="1">
            <a:spLocks noChangeArrowheads="1"/>
          </p:cNvSpPr>
          <p:nvPr/>
        </p:nvSpPr>
        <p:spPr bwMode="auto">
          <a:xfrm>
            <a:off x="285750" y="1428750"/>
            <a:ext cx="38576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Нимб,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 или ореол, - круг вокруг лика, символически обозначающий святость, сияние славы. Нимб (ореол) – неотъемлемая часть иконы.</a:t>
            </a:r>
          </a:p>
        </p:txBody>
      </p:sp>
      <p:sp>
        <p:nvSpPr>
          <p:cNvPr id="32773" name="Прямоугольник 7"/>
          <p:cNvSpPr>
            <a:spLocks noChangeArrowheads="1"/>
          </p:cNvSpPr>
          <p:nvPr/>
        </p:nvSpPr>
        <p:spPr bwMode="auto">
          <a:xfrm>
            <a:off x="214313" y="3786188"/>
            <a:ext cx="45720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70C0"/>
                </a:solidFill>
                <a:latin typeface="Bolero script" pitchFamily="66" charset="0"/>
              </a:rPr>
              <a:t>     </a:t>
            </a:r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Надежда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учусь читать слова —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Разболелась голова!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Вместо «булка» — вышло «бука»;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Вместо «Мурка» — вышло «мука».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Вот мученье так мученье!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Не дается мне ученье.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не плачу, я креплюсь,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Часто Господу молюсь.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Пусть пока что я невежда,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Но во мне живет НАДЕЖДА</a:t>
            </a:r>
          </a:p>
        </p:txBody>
      </p:sp>
      <p:pic>
        <p:nvPicPr>
          <p:cNvPr id="28678" name="Picture 6" descr="C:\Documents and Settings\Пользователь\Рабочий стол\Мои рисунки\лестница.bmp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7750" y="1643063"/>
            <a:ext cx="3368675" cy="4433887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Прямоугольник 1"/>
          <p:cNvSpPr>
            <a:spLocks noChangeArrowheads="1"/>
          </p:cNvSpPr>
          <p:nvPr/>
        </p:nvSpPr>
        <p:spPr bwMode="auto">
          <a:xfrm>
            <a:off x="928688" y="3643313"/>
            <a:ext cx="4572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Как пластилин или репей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тебя вцепился массой всей,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“Уж оседлал, так не сворачивай!”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Наверно, думает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Адское преддверие —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Господа </a:t>
            </a:r>
          </a:p>
        </p:txBody>
      </p:sp>
      <p:sp>
        <p:nvSpPr>
          <p:cNvPr id="33795" name="TextBox 2"/>
          <p:cNvSpPr txBox="1">
            <a:spLocks noChangeArrowheads="1"/>
          </p:cNvSpPr>
          <p:nvPr/>
        </p:nvSpPr>
        <p:spPr bwMode="auto">
          <a:xfrm rot="10800000">
            <a:off x="357188" y="5357813"/>
            <a:ext cx="3071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неверие</a:t>
            </a:r>
          </a:p>
        </p:txBody>
      </p:sp>
      <p:sp>
        <p:nvSpPr>
          <p:cNvPr id="33796" name="TextBox 3"/>
          <p:cNvSpPr txBox="1">
            <a:spLocks noChangeArrowheads="1"/>
          </p:cNvSpPr>
          <p:nvPr/>
        </p:nvSpPr>
        <p:spPr bwMode="auto">
          <a:xfrm rot="10800000">
            <a:off x="1928813" y="4500563"/>
            <a:ext cx="2643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навязчивый</a:t>
            </a:r>
          </a:p>
        </p:txBody>
      </p:sp>
      <p:sp>
        <p:nvSpPr>
          <p:cNvPr id="33797" name="Прямоугольник 4"/>
          <p:cNvSpPr>
            <a:spLocks noChangeArrowheads="1"/>
          </p:cNvSpPr>
          <p:nvPr/>
        </p:nvSpPr>
        <p:spPr bwMode="auto">
          <a:xfrm>
            <a:off x="928688" y="1000125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Все Тебе принадлежит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Даже самая-то жизнь!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 Тебя я все отдам,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же Твой, Ты знаешь Сам.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Ради мира — суета,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Ради Бога — </a:t>
            </a:r>
          </a:p>
        </p:txBody>
      </p:sp>
      <p:sp>
        <p:nvSpPr>
          <p:cNvPr id="33798" name="TextBox 5"/>
          <p:cNvSpPr txBox="1">
            <a:spLocks noChangeArrowheads="1"/>
          </p:cNvSpPr>
          <p:nvPr/>
        </p:nvSpPr>
        <p:spPr bwMode="auto">
          <a:xfrm rot="10800000">
            <a:off x="1571625" y="2428875"/>
            <a:ext cx="2071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нищета</a:t>
            </a:r>
          </a:p>
        </p:txBody>
      </p:sp>
      <p:sp>
        <p:nvSpPr>
          <p:cNvPr id="7" name="Солнце 6"/>
          <p:cNvSpPr/>
          <p:nvPr/>
        </p:nvSpPr>
        <p:spPr>
          <a:xfrm>
            <a:off x="642938" y="1071563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блако 7"/>
          <p:cNvSpPr/>
          <p:nvPr/>
        </p:nvSpPr>
        <p:spPr>
          <a:xfrm>
            <a:off x="428625" y="3571875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блако 8"/>
          <p:cNvSpPr/>
          <p:nvPr/>
        </p:nvSpPr>
        <p:spPr>
          <a:xfrm>
            <a:off x="428625" y="5000625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1"/>
          <p:cNvSpPr>
            <a:spLocks noChangeArrowheads="1"/>
          </p:cNvSpPr>
          <p:nvPr/>
        </p:nvSpPr>
        <p:spPr bwMode="auto">
          <a:xfrm>
            <a:off x="285750" y="371475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Обитель-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 община, монастырь, общежитие, пристанище для странников.</a:t>
            </a:r>
          </a:p>
        </p:txBody>
      </p:sp>
      <p:sp>
        <p:nvSpPr>
          <p:cNvPr id="34819" name="Прямоугольник 4"/>
          <p:cNvSpPr>
            <a:spLocks noChangeArrowheads="1"/>
          </p:cNvSpPr>
          <p:nvPr/>
        </p:nvSpPr>
        <p:spPr bwMode="auto">
          <a:xfrm>
            <a:off x="214313" y="1785938"/>
            <a:ext cx="57864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Оглашенные</a:t>
            </a:r>
          </a:p>
          <a:p>
            <a:pPr eaLnBrk="0" hangingPunct="0"/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- люди, готовящиеся к принятию таинства 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2" tooltip="Словарь. Крещение"/>
              </a:rPr>
              <a:t>крещения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 и прошедшие чин оглашения. Оглашенные как не являющиеся еще членами церкви не допускаются к присутствию при совершении таинств, на 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3" tooltip="Словарь. Литургия"/>
              </a:rPr>
              <a:t>литургии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 им разрешается присутствовать до начала литургии верных. В настоящее время утвердилась практика совершать оглашение непосредственно перед крещением.</a:t>
            </a:r>
          </a:p>
        </p:txBody>
      </p:sp>
      <p:sp>
        <p:nvSpPr>
          <p:cNvPr id="34820" name="TextBox 5"/>
          <p:cNvSpPr txBox="1">
            <a:spLocks noChangeArrowheads="1"/>
          </p:cNvSpPr>
          <p:nvPr/>
        </p:nvSpPr>
        <p:spPr bwMode="auto">
          <a:xfrm>
            <a:off x="285750" y="4857750"/>
            <a:ext cx="43576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Обет-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 обязательство, обещание,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добровольно данное Богу или святому, чаще всего в благодарность за избавление от болезней, бед, или за иное  благодеяние.</a:t>
            </a:r>
          </a:p>
        </p:txBody>
      </p:sp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3214688" y="0"/>
            <a:ext cx="3071812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Оо</a:t>
            </a:r>
          </a:p>
        </p:txBody>
      </p:sp>
      <p:pic>
        <p:nvPicPr>
          <p:cNvPr id="31750" name="Picture 6" descr="http://infodon.org.ua/history/include/3/svyatye_gory_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6314" y="3643314"/>
            <a:ext cx="3773364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823" name="TextBox 8"/>
          <p:cNvSpPr txBox="1">
            <a:spLocks noChangeArrowheads="1"/>
          </p:cNvSpPr>
          <p:nvPr/>
        </p:nvSpPr>
        <p:spPr bwMode="auto">
          <a:xfrm>
            <a:off x="5357813" y="6215063"/>
            <a:ext cx="3500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Святогорская обитель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1"/>
          <p:cNvSpPr>
            <a:spLocks noChangeArrowheads="1"/>
          </p:cNvSpPr>
          <p:nvPr/>
        </p:nvSpPr>
        <p:spPr bwMode="auto">
          <a:xfrm>
            <a:off x="785813" y="428625"/>
            <a:ext cx="4572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Брата в Армию призвали,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Мы такой наказ давали: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 была для ближних блага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Ради Господа </a:t>
            </a: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Господом Самим покрыта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Беззащитная </a:t>
            </a:r>
          </a:p>
        </p:txBody>
      </p:sp>
      <p:sp>
        <p:nvSpPr>
          <p:cNvPr id="35843" name="Прямоугольник 2"/>
          <p:cNvSpPr>
            <a:spLocks noChangeArrowheads="1"/>
          </p:cNvSpPr>
          <p:nvPr/>
        </p:nvSpPr>
        <p:spPr bwMode="auto">
          <a:xfrm>
            <a:off x="928688" y="3429000"/>
            <a:ext cx="4572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Всеми недовольна я: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Виновата вся семья —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Мама не купила свитер,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Косо смотрит братец Виктор...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Расцвела любого вида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Лебеда-полынь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Вражье наваждение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Ближних </a:t>
            </a:r>
          </a:p>
        </p:txBody>
      </p:sp>
      <p:sp>
        <p:nvSpPr>
          <p:cNvPr id="35844" name="TextBox 3"/>
          <p:cNvSpPr txBox="1">
            <a:spLocks noChangeArrowheads="1"/>
          </p:cNvSpPr>
          <p:nvPr/>
        </p:nvSpPr>
        <p:spPr bwMode="auto">
          <a:xfrm rot="10800000">
            <a:off x="1143000" y="1643063"/>
            <a:ext cx="2357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отвага</a:t>
            </a: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 rot="10800000">
            <a:off x="785813" y="2714625"/>
            <a:ext cx="314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открытость</a:t>
            </a:r>
          </a:p>
        </p:txBody>
      </p:sp>
      <p:sp>
        <p:nvSpPr>
          <p:cNvPr id="35846" name="TextBox 5"/>
          <p:cNvSpPr txBox="1">
            <a:spLocks noChangeArrowheads="1"/>
          </p:cNvSpPr>
          <p:nvPr/>
        </p:nvSpPr>
        <p:spPr bwMode="auto">
          <a:xfrm rot="10800000">
            <a:off x="1571625" y="5072063"/>
            <a:ext cx="2071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обида</a:t>
            </a:r>
          </a:p>
        </p:txBody>
      </p:sp>
      <p:sp>
        <p:nvSpPr>
          <p:cNvPr id="35847" name="TextBox 6"/>
          <p:cNvSpPr txBox="1">
            <a:spLocks noChangeArrowheads="1"/>
          </p:cNvSpPr>
          <p:nvPr/>
        </p:nvSpPr>
        <p:spPr bwMode="auto">
          <a:xfrm rot="10800000">
            <a:off x="-142875" y="5929313"/>
            <a:ext cx="3571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осуждение</a:t>
            </a:r>
          </a:p>
        </p:txBody>
      </p:sp>
      <p:sp>
        <p:nvSpPr>
          <p:cNvPr id="9" name="Солнце 8"/>
          <p:cNvSpPr/>
          <p:nvPr/>
        </p:nvSpPr>
        <p:spPr>
          <a:xfrm>
            <a:off x="214313" y="571500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олнце 9"/>
          <p:cNvSpPr/>
          <p:nvPr/>
        </p:nvSpPr>
        <p:spPr>
          <a:xfrm>
            <a:off x="214313" y="2214563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блако 10"/>
          <p:cNvSpPr/>
          <p:nvPr/>
        </p:nvSpPr>
        <p:spPr>
          <a:xfrm>
            <a:off x="214313" y="3643313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блако 11"/>
          <p:cNvSpPr/>
          <p:nvPr/>
        </p:nvSpPr>
        <p:spPr>
          <a:xfrm>
            <a:off x="285750" y="5572125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1"/>
          <p:cNvSpPr>
            <a:spLocks noChangeArrowheads="1"/>
          </p:cNvSpPr>
          <p:nvPr/>
        </p:nvSpPr>
        <p:spPr bwMode="auto">
          <a:xfrm>
            <a:off x="285750" y="4500563"/>
            <a:ext cx="457200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Пост </a:t>
            </a:r>
            <a:endParaRPr lang="ru-RU" sz="1400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Говорят, что строгий пост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Замедляет детский рост.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А я, братцы, на посту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Посмотрите как расту! </a:t>
            </a:r>
          </a:p>
        </p:txBody>
      </p:sp>
      <p:sp>
        <p:nvSpPr>
          <p:cNvPr id="36867" name="Прямоугольник 5"/>
          <p:cNvSpPr>
            <a:spLocks noChangeArrowheads="1"/>
          </p:cNvSpPr>
          <p:nvPr/>
        </p:nvSpPr>
        <p:spPr bwMode="auto">
          <a:xfrm>
            <a:off x="285750" y="2000250"/>
            <a:ext cx="4572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Праведный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- святой, который будучи мирянином и живя в миру, вёл святую и праведную жизнь.</a:t>
            </a:r>
          </a:p>
        </p:txBody>
      </p:sp>
      <p:sp>
        <p:nvSpPr>
          <p:cNvPr id="36868" name="TextBox 7"/>
          <p:cNvSpPr txBox="1">
            <a:spLocks noChangeArrowheads="1"/>
          </p:cNvSpPr>
          <p:nvPr/>
        </p:nvSpPr>
        <p:spPr bwMode="auto">
          <a:xfrm>
            <a:off x="214313" y="3286125"/>
            <a:ext cx="52149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Просфора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Особый церковный  хлеб. Его изготавливают из самой лучшей муки, которую замешивают на святой воде. Просфора означает  «приношение».</a:t>
            </a:r>
          </a:p>
        </p:txBody>
      </p:sp>
      <p:sp>
        <p:nvSpPr>
          <p:cNvPr id="36869" name="TextBox 8"/>
          <p:cNvSpPr txBox="1">
            <a:spLocks noChangeArrowheads="1"/>
          </p:cNvSpPr>
          <p:nvPr/>
        </p:nvSpPr>
        <p:spPr bwMode="auto">
          <a:xfrm>
            <a:off x="3571875" y="214313"/>
            <a:ext cx="2500313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pic>
        <p:nvPicPr>
          <p:cNvPr id="32776" name="Picture 8" descr="http://www.pravmir.ru/uploads/prosfor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86380" y="2714620"/>
            <a:ext cx="28956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Прямоугольник 1"/>
          <p:cNvSpPr>
            <a:spLocks noChangeArrowheads="1"/>
          </p:cNvSpPr>
          <p:nvPr/>
        </p:nvSpPr>
        <p:spPr bwMode="auto">
          <a:xfrm>
            <a:off x="928688" y="57150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Нет, не суть, а только внешность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Хочет обрести </a:t>
            </a:r>
            <a:r>
              <a:rPr lang="ru-RU" b="1">
                <a:latin typeface="Bolero script" pitchFamily="66" charset="0"/>
              </a:rPr>
              <a:t/>
            </a:r>
            <a:br>
              <a:rPr lang="ru-RU" b="1">
                <a:latin typeface="Bolero script" pitchFamily="66" charset="0"/>
              </a:rPr>
            </a:br>
            <a:endParaRPr lang="ru-RU" b="1">
              <a:latin typeface="Bolero script" pitchFamily="66" charset="0"/>
            </a:endParaRPr>
          </a:p>
        </p:txBody>
      </p:sp>
      <p:sp>
        <p:nvSpPr>
          <p:cNvPr id="37891" name="Прямоугольник 2"/>
          <p:cNvSpPr>
            <a:spLocks noChangeArrowheads="1"/>
          </p:cNvSpPr>
          <p:nvPr/>
        </p:nvSpPr>
        <p:spPr bwMode="auto">
          <a:xfrm>
            <a:off x="928688" y="1785938"/>
            <a:ext cx="4572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Слез, сочувствий, уговора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Ждет от ближнего .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Даже вкусного обеда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желает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2" name="Прямоугольник 3"/>
          <p:cNvSpPr>
            <a:spLocks noChangeArrowheads="1"/>
          </p:cNvSpPr>
          <p:nvPr/>
        </p:nvSpPr>
        <p:spPr bwMode="auto">
          <a:xfrm>
            <a:off x="4929188" y="500063"/>
            <a:ext cx="4572000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Когда внутри все плачет,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Себя лишь обвиняя,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То, верно, это значит,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ждет нас жизнь иная.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это состояние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Зовется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Божья Мать сегодня рада: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сказал не ложь, а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Дела первостепенные,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к Богу постепенное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Движенье, не лежание,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работе — .</a:t>
            </a:r>
          </a:p>
        </p:txBody>
      </p:sp>
      <p:sp>
        <p:nvSpPr>
          <p:cNvPr id="37893" name="TextBox 4"/>
          <p:cNvSpPr txBox="1">
            <a:spLocks noChangeArrowheads="1"/>
          </p:cNvSpPr>
          <p:nvPr/>
        </p:nvSpPr>
        <p:spPr bwMode="auto">
          <a:xfrm rot="10800000">
            <a:off x="2428875" y="1143000"/>
            <a:ext cx="171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поспешность</a:t>
            </a: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 rot="10800000">
            <a:off x="1857375" y="2357438"/>
            <a:ext cx="2571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притвора</a:t>
            </a:r>
          </a:p>
        </p:txBody>
      </p:sp>
      <p:sp>
        <p:nvSpPr>
          <p:cNvPr id="37895" name="TextBox 6"/>
          <p:cNvSpPr txBox="1">
            <a:spLocks noChangeArrowheads="1"/>
          </p:cNvSpPr>
          <p:nvPr/>
        </p:nvSpPr>
        <p:spPr bwMode="auto">
          <a:xfrm rot="10800000">
            <a:off x="1071563" y="3143250"/>
            <a:ext cx="3071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привереда</a:t>
            </a:r>
          </a:p>
        </p:txBody>
      </p:sp>
      <p:sp>
        <p:nvSpPr>
          <p:cNvPr id="37896" name="TextBox 7"/>
          <p:cNvSpPr txBox="1">
            <a:spLocks noChangeArrowheads="1"/>
          </p:cNvSpPr>
          <p:nvPr/>
        </p:nvSpPr>
        <p:spPr bwMode="auto">
          <a:xfrm rot="10800000">
            <a:off x="4572000" y="2143125"/>
            <a:ext cx="2714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покаяние</a:t>
            </a:r>
          </a:p>
        </p:txBody>
      </p:sp>
      <p:sp>
        <p:nvSpPr>
          <p:cNvPr id="37897" name="TextBox 8"/>
          <p:cNvSpPr txBox="1">
            <a:spLocks noChangeArrowheads="1"/>
          </p:cNvSpPr>
          <p:nvPr/>
        </p:nvSpPr>
        <p:spPr bwMode="auto">
          <a:xfrm rot="10800000">
            <a:off x="5500688" y="3000375"/>
            <a:ext cx="2643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правду</a:t>
            </a:r>
          </a:p>
        </p:txBody>
      </p:sp>
      <p:sp>
        <p:nvSpPr>
          <p:cNvPr id="37898" name="TextBox 9"/>
          <p:cNvSpPr txBox="1">
            <a:spLocks noChangeArrowheads="1"/>
          </p:cNvSpPr>
          <p:nvPr/>
        </p:nvSpPr>
        <p:spPr bwMode="auto">
          <a:xfrm rot="10800000">
            <a:off x="4500563" y="4357688"/>
            <a:ext cx="3429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прилежание</a:t>
            </a:r>
          </a:p>
        </p:txBody>
      </p:sp>
      <p:sp>
        <p:nvSpPr>
          <p:cNvPr id="11" name="Солнце 10"/>
          <p:cNvSpPr/>
          <p:nvPr/>
        </p:nvSpPr>
        <p:spPr>
          <a:xfrm>
            <a:off x="4500563" y="785813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олнце 11"/>
          <p:cNvSpPr/>
          <p:nvPr/>
        </p:nvSpPr>
        <p:spPr>
          <a:xfrm>
            <a:off x="4500563" y="2571750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олнце 12"/>
          <p:cNvSpPr/>
          <p:nvPr/>
        </p:nvSpPr>
        <p:spPr>
          <a:xfrm>
            <a:off x="4572000" y="3429000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блако 13"/>
          <p:cNvSpPr/>
          <p:nvPr/>
        </p:nvSpPr>
        <p:spPr>
          <a:xfrm>
            <a:off x="500063" y="2786063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блако 14"/>
          <p:cNvSpPr/>
          <p:nvPr/>
        </p:nvSpPr>
        <p:spPr>
          <a:xfrm>
            <a:off x="500063" y="2000250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блако 15"/>
          <p:cNvSpPr/>
          <p:nvPr/>
        </p:nvSpPr>
        <p:spPr>
          <a:xfrm>
            <a:off x="500063" y="785813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рямоугольник 12"/>
          <p:cNvSpPr>
            <a:spLocks noChangeArrowheads="1"/>
          </p:cNvSpPr>
          <p:nvPr/>
        </p:nvSpPr>
        <p:spPr bwMode="auto">
          <a:xfrm>
            <a:off x="214313" y="4643438"/>
            <a:ext cx="457200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Равноапостольный</a:t>
            </a:r>
          </a:p>
          <a:p>
            <a:pPr eaLnBrk="0" hangingPunct="0"/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- святой, который много способствовал распространению христианства в какой либо области или стране. Например - святой равноапостольный князь 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2" tooltip="Святой равноапостольный великий князь Владимир. .. Житие."/>
              </a:rPr>
              <a:t>Влади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2" tooltip="Житие.. Святой равноапостольный великий князь Владимир. ."/>
              </a:rPr>
              <a:t>мир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3" tooltip="Икона. Князь Владимир, равноапостольный"/>
              </a:rPr>
              <a:t> 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4" tooltip="Молитвы"/>
              </a:rPr>
              <a:t>   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5" tooltip="Храмы"/>
              </a:rPr>
              <a:t>    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8915" name="Прямоугольник 16"/>
          <p:cNvSpPr>
            <a:spLocks noChangeArrowheads="1"/>
          </p:cNvSpPr>
          <p:nvPr/>
        </p:nvSpPr>
        <p:spPr bwMode="auto">
          <a:xfrm>
            <a:off x="214313" y="1714500"/>
            <a:ext cx="4572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Рождество -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Наступило Рождество!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Долго ждали мы его!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Послушными и скромными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 пост старались быть,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Не кушали скоромного,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Чтоб душу не губить.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Ночь, а на земле светло,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Свет веселый, яркий.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Может, это Ангелы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Нам несут подарки? </a:t>
            </a:r>
          </a:p>
        </p:txBody>
      </p:sp>
      <p:sp>
        <p:nvSpPr>
          <p:cNvPr id="38916" name="TextBox 17"/>
          <p:cNvSpPr txBox="1">
            <a:spLocks noChangeArrowheads="1"/>
          </p:cNvSpPr>
          <p:nvPr/>
        </p:nvSpPr>
        <p:spPr bwMode="auto">
          <a:xfrm>
            <a:off x="2928938" y="214313"/>
            <a:ext cx="42862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Рр</a:t>
            </a:r>
          </a:p>
        </p:txBody>
      </p:sp>
      <p:pic>
        <p:nvPicPr>
          <p:cNvPr id="34830" name="Picture 14" descr="http://old.eparhia-saratov.ru/txts/holidays/05np/07/072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6380" y="2071678"/>
            <a:ext cx="2571750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1"/>
          <p:cNvSpPr>
            <a:spLocks noChangeArrowheads="1"/>
          </p:cNvSpPr>
          <p:nvPr/>
        </p:nvSpPr>
        <p:spPr bwMode="auto">
          <a:xfrm>
            <a:off x="928688" y="571500"/>
            <a:ext cx="4572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Ни во что я не вникаю,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Тяжела мне роль такая!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вполуха слушаю.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Это —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Мир, покой ушли куда-то,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оставили ребята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Бурю помыслов плохих.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Вот приму я в сердце их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Будет в сердце жжение.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Это — .</a:t>
            </a:r>
          </a:p>
        </p:txBody>
      </p:sp>
      <p:sp>
        <p:nvSpPr>
          <p:cNvPr id="39939" name="Прямоугольник 2"/>
          <p:cNvSpPr>
            <a:spLocks noChangeArrowheads="1"/>
          </p:cNvSpPr>
          <p:nvPr/>
        </p:nvSpPr>
        <p:spPr bwMode="auto">
          <a:xfrm>
            <a:off x="5286375" y="500063"/>
            <a:ext cx="4572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Обрету мир и покой: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иду вслед за Тобой!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надеюсь, что в награду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Обрету благую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 попасть в Чертог Небесный,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Выбираю путь я тесный.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сердце мир и благодать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Здесь хотелось бы стяжать.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Там благословенный край,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 миром же — повсюду </a:t>
            </a:r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 rot="10800000">
            <a:off x="0" y="1714500"/>
            <a:ext cx="3500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равнодушие</a:t>
            </a:r>
          </a:p>
        </p:txBody>
      </p:sp>
      <p:sp>
        <p:nvSpPr>
          <p:cNvPr id="39941" name="TextBox 4"/>
          <p:cNvSpPr txBox="1">
            <a:spLocks noChangeArrowheads="1"/>
          </p:cNvSpPr>
          <p:nvPr/>
        </p:nvSpPr>
        <p:spPr bwMode="auto">
          <a:xfrm rot="10800000">
            <a:off x="928688" y="3643313"/>
            <a:ext cx="2571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раздражение</a:t>
            </a:r>
          </a:p>
        </p:txBody>
      </p:sp>
      <p:sp>
        <p:nvSpPr>
          <p:cNvPr id="39942" name="TextBox 5"/>
          <p:cNvSpPr txBox="1">
            <a:spLocks noChangeArrowheads="1"/>
          </p:cNvSpPr>
          <p:nvPr/>
        </p:nvSpPr>
        <p:spPr bwMode="auto">
          <a:xfrm rot="10800000">
            <a:off x="6786563" y="1643063"/>
            <a:ext cx="128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радость</a:t>
            </a:r>
          </a:p>
        </p:txBody>
      </p:sp>
      <p:sp>
        <p:nvSpPr>
          <p:cNvPr id="39943" name="TextBox 6"/>
          <p:cNvSpPr txBox="1">
            <a:spLocks noChangeArrowheads="1"/>
          </p:cNvSpPr>
          <p:nvPr/>
        </p:nvSpPr>
        <p:spPr bwMode="auto">
          <a:xfrm rot="10800000">
            <a:off x="7500938" y="36433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рай</a:t>
            </a:r>
          </a:p>
        </p:txBody>
      </p:sp>
      <p:sp>
        <p:nvSpPr>
          <p:cNvPr id="8" name="Облако 7"/>
          <p:cNvSpPr/>
          <p:nvPr/>
        </p:nvSpPr>
        <p:spPr>
          <a:xfrm>
            <a:off x="428625" y="2143125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блако 8"/>
          <p:cNvSpPr/>
          <p:nvPr/>
        </p:nvSpPr>
        <p:spPr>
          <a:xfrm>
            <a:off x="357188" y="785813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олнце 9"/>
          <p:cNvSpPr/>
          <p:nvPr/>
        </p:nvSpPr>
        <p:spPr>
          <a:xfrm>
            <a:off x="4857750" y="785813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олнце 10"/>
          <p:cNvSpPr/>
          <p:nvPr/>
        </p:nvSpPr>
        <p:spPr>
          <a:xfrm>
            <a:off x="4857750" y="2071688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"/>
          <p:cNvSpPr>
            <a:spLocks noChangeArrowheads="1"/>
          </p:cNvSpPr>
          <p:nvPr/>
        </p:nvSpPr>
        <p:spPr bwMode="auto">
          <a:xfrm>
            <a:off x="428625" y="3786188"/>
            <a:ext cx="4572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Свеча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Как нарядно в нашем храме!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Всюду свечи — много, много!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шепчу тихонько маме: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«Мама, хорошо у Бога!»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я тоже так хочу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Поскорей зажечь свечу!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на цыпочки привстану,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сама ее поставлю!</a:t>
            </a:r>
          </a:p>
        </p:txBody>
      </p:sp>
      <p:pic>
        <p:nvPicPr>
          <p:cNvPr id="40963" name="Picture 7" descr="Житие.. Святой Иосиф Обручник.">
            <a:hlinkClick r:id="rId2" tooltip="Житие.. Святой Иосиф Обручник.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825288" y="252413"/>
            <a:ext cx="1809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8" descr="Икона. Иосиф Праведный, Обручник">
            <a:hlinkClick r:id="rId4" tooltip="Икона. Иосиф Праведный, Обручник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882438" y="252413"/>
            <a:ext cx="1714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9" descr="Молитвы">
            <a:hlinkClick r:id="rId6" tooltip="Молитвы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939588" y="252413"/>
            <a:ext cx="1809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TextBox 14"/>
          <p:cNvSpPr txBox="1">
            <a:spLocks noChangeArrowheads="1"/>
          </p:cNvSpPr>
          <p:nvPr/>
        </p:nvSpPr>
        <p:spPr bwMode="auto">
          <a:xfrm>
            <a:off x="357188" y="2143125"/>
            <a:ext cx="42862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Свеча –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символ души человека, горящего любовью к Богу. Свечи как и лампады , зажигают в храмах перед иконами или перед домашними иконами.</a:t>
            </a:r>
          </a:p>
        </p:txBody>
      </p:sp>
      <p:sp>
        <p:nvSpPr>
          <p:cNvPr id="40967" name="TextBox 15"/>
          <p:cNvSpPr txBox="1">
            <a:spLocks noChangeArrowheads="1"/>
          </p:cNvSpPr>
          <p:nvPr/>
        </p:nvSpPr>
        <p:spPr bwMode="auto">
          <a:xfrm>
            <a:off x="2928938" y="214313"/>
            <a:ext cx="20002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</a:p>
        </p:txBody>
      </p:sp>
      <p:pic>
        <p:nvPicPr>
          <p:cNvPr id="35856" name="Picture 16" descr="http://www.pravmir.ru/uploads/candles-large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214942" y="2357430"/>
            <a:ext cx="2362200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Прямоугольник 1"/>
          <p:cNvSpPr>
            <a:spLocks noChangeArrowheads="1"/>
          </p:cNvSpPr>
          <p:nvPr/>
        </p:nvSpPr>
        <p:spPr bwMode="auto">
          <a:xfrm>
            <a:off x="928688" y="642938"/>
            <a:ext cx="4572000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Это камни в Божью Мать,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Это всем нам надо знать: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Святости условие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Прочь от 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Не найдешь конца и края,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Вот оказия какая!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Перепутанные плети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Пересуды или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Тот впустую разговор,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Если это просто </a:t>
            </a:r>
          </a:p>
        </p:txBody>
      </p:sp>
      <p:sp>
        <p:nvSpPr>
          <p:cNvPr id="41987" name="TextBox 2"/>
          <p:cNvSpPr txBox="1">
            <a:spLocks noChangeArrowheads="1"/>
          </p:cNvSpPr>
          <p:nvPr/>
        </p:nvSpPr>
        <p:spPr bwMode="auto">
          <a:xfrm rot="10800000">
            <a:off x="1714500" y="1785938"/>
            <a:ext cx="2214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сквернословия</a:t>
            </a:r>
          </a:p>
        </p:txBody>
      </p:sp>
      <p:sp>
        <p:nvSpPr>
          <p:cNvPr id="41988" name="TextBox 3"/>
          <p:cNvSpPr txBox="1">
            <a:spLocks noChangeArrowheads="1"/>
          </p:cNvSpPr>
          <p:nvPr/>
        </p:nvSpPr>
        <p:spPr bwMode="auto">
          <a:xfrm rot="10800000">
            <a:off x="1571625" y="3429000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сплетни</a:t>
            </a:r>
          </a:p>
        </p:txBody>
      </p:sp>
      <p:sp>
        <p:nvSpPr>
          <p:cNvPr id="41989" name="TextBox 4"/>
          <p:cNvSpPr txBox="1">
            <a:spLocks noChangeArrowheads="1"/>
          </p:cNvSpPr>
          <p:nvPr/>
        </p:nvSpPr>
        <p:spPr bwMode="auto">
          <a:xfrm rot="10800000">
            <a:off x="1071563" y="4500563"/>
            <a:ext cx="2928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спор</a:t>
            </a:r>
          </a:p>
        </p:txBody>
      </p:sp>
      <p:sp>
        <p:nvSpPr>
          <p:cNvPr id="41990" name="Прямоугольник 5"/>
          <p:cNvSpPr>
            <a:spLocks noChangeArrowheads="1"/>
          </p:cNvSpPr>
          <p:nvPr/>
        </p:nvSpPr>
        <p:spPr bwMode="auto">
          <a:xfrm>
            <a:off x="4572000" y="642938"/>
            <a:ext cx="457200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Ты останешься в тени,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Хоть и пристальней взгляни,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Пусть дела твои огромны,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Их всегда уменьшишь,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— Я прошу, прошу с утра,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дает мне все сестра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Хоть конфет немножечко,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Иль варенья ложечку!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...Хочешь есть варенье?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Обретай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 покаянью призывая,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дремля и не зевая,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Хоть рассказ пиши, хоть повесть,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Как меня ты мучишь, </a:t>
            </a:r>
            <a:r>
              <a:rPr lang="ru-RU" b="1">
                <a:latin typeface="Bolero script" pitchFamily="66" charset="0"/>
              </a:rPr>
              <a:t/>
            </a:r>
            <a:br>
              <a:rPr lang="ru-RU" b="1">
                <a:latin typeface="Bolero script" pitchFamily="66" charset="0"/>
              </a:rPr>
            </a:br>
            <a:endParaRPr lang="ru-RU" b="1">
              <a:latin typeface="Bolero script" pitchFamily="66" charset="0"/>
            </a:endParaRPr>
          </a:p>
        </p:txBody>
      </p:sp>
      <p:sp>
        <p:nvSpPr>
          <p:cNvPr id="41991" name="TextBox 6"/>
          <p:cNvSpPr txBox="1">
            <a:spLocks noChangeArrowheads="1"/>
          </p:cNvSpPr>
          <p:nvPr/>
        </p:nvSpPr>
        <p:spPr bwMode="auto">
          <a:xfrm rot="10800000">
            <a:off x="6715125" y="18573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скромность</a:t>
            </a:r>
          </a:p>
        </p:txBody>
      </p:sp>
      <p:sp>
        <p:nvSpPr>
          <p:cNvPr id="41992" name="TextBox 7"/>
          <p:cNvSpPr txBox="1">
            <a:spLocks noChangeArrowheads="1"/>
          </p:cNvSpPr>
          <p:nvPr/>
        </p:nvSpPr>
        <p:spPr bwMode="auto">
          <a:xfrm rot="10800000">
            <a:off x="5786438" y="3714750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смирение</a:t>
            </a:r>
          </a:p>
        </p:txBody>
      </p:sp>
      <p:sp>
        <p:nvSpPr>
          <p:cNvPr id="41993" name="TextBox 8"/>
          <p:cNvSpPr txBox="1">
            <a:spLocks noChangeArrowheads="1"/>
          </p:cNvSpPr>
          <p:nvPr/>
        </p:nvSpPr>
        <p:spPr bwMode="auto">
          <a:xfrm rot="10800000">
            <a:off x="5857875" y="5072063"/>
            <a:ext cx="2143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совесть</a:t>
            </a:r>
          </a:p>
        </p:txBody>
      </p:sp>
      <p:sp>
        <p:nvSpPr>
          <p:cNvPr id="10" name="Облако 9"/>
          <p:cNvSpPr/>
          <p:nvPr/>
        </p:nvSpPr>
        <p:spPr>
          <a:xfrm>
            <a:off x="500063" y="2571750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блако 10"/>
          <p:cNvSpPr/>
          <p:nvPr/>
        </p:nvSpPr>
        <p:spPr>
          <a:xfrm>
            <a:off x="428625" y="4214813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блако 11"/>
          <p:cNvSpPr/>
          <p:nvPr/>
        </p:nvSpPr>
        <p:spPr>
          <a:xfrm>
            <a:off x="428625" y="785813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олнце 12"/>
          <p:cNvSpPr/>
          <p:nvPr/>
        </p:nvSpPr>
        <p:spPr>
          <a:xfrm>
            <a:off x="4214813" y="857250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олнце 13"/>
          <p:cNvSpPr/>
          <p:nvPr/>
        </p:nvSpPr>
        <p:spPr>
          <a:xfrm>
            <a:off x="4143375" y="2286000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олнце 14"/>
          <p:cNvSpPr/>
          <p:nvPr/>
        </p:nvSpPr>
        <p:spPr>
          <a:xfrm>
            <a:off x="4214813" y="4143375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3"/>
          <p:cNvSpPr txBox="1">
            <a:spLocks noChangeArrowheads="1"/>
          </p:cNvSpPr>
          <p:nvPr/>
        </p:nvSpPr>
        <p:spPr bwMode="auto">
          <a:xfrm>
            <a:off x="285750" y="2357438"/>
            <a:ext cx="51435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Таинство</a:t>
            </a:r>
          </a:p>
          <a:p>
            <a:r>
              <a:rPr lang="ru-RU" sz="1600" b="1" i="1">
                <a:latin typeface="Times New Roman" pitchFamily="18" charset="0"/>
                <a:cs typeface="Times New Roman" pitchFamily="18" charset="0"/>
              </a:rPr>
              <a:t>Священное действие, посредством которого верующим сообщается невидимая благодать, или спасительная сила Божия. Всего таинств вы православии семь: крещение, миропамазание, причащение, покаяние, священство ,брак и елеосвящение..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3286125" y="214313"/>
            <a:ext cx="2643188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Тт</a:t>
            </a:r>
          </a:p>
        </p:txBody>
      </p:sp>
      <p:pic>
        <p:nvPicPr>
          <p:cNvPr id="36869" name="Picture 5" descr="http://krutitsy.ru/UserFiles/Image/image_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715140" y="1643050"/>
            <a:ext cx="1946537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71" name="Picture 7" descr="http://www.russned.ru/i/tainstvo_kresheni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4151748"/>
            <a:ext cx="2714644" cy="2258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Прямоугольник 1"/>
          <p:cNvSpPr>
            <a:spLocks noChangeArrowheads="1"/>
          </p:cNvSpPr>
          <p:nvPr/>
        </p:nvSpPr>
        <p:spPr bwMode="auto">
          <a:xfrm>
            <a:off x="5286375" y="928688"/>
            <a:ext cx="3357563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Терпение -</a:t>
            </a:r>
          </a:p>
          <a:p>
            <a:pPr algn="ctr"/>
            <a:r>
              <a:rPr lang="ru-RU" b="1" i="1">
                <a:latin typeface="Times New Roman" pitchFamily="18" charset="0"/>
                <a:cs typeface="Times New Roman" pitchFamily="18" charset="0"/>
              </a:rPr>
              <a:t>Есть в саду у нас Данилка,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Он житья мне не дает: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 придумает дразнилку,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 щипнет, а то толкнет.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Вот какое у него отношение!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Вот какое я терплю поношение!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бы мог тебя, мучитель,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Очень больно отлупить,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Только нам Христос Спаситель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Завещал врагов любить.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Все терпение собрал и терплю.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Может скоро я Данилку полюблю. </a:t>
            </a:r>
          </a:p>
        </p:txBody>
      </p:sp>
      <p:sp>
        <p:nvSpPr>
          <p:cNvPr id="44035" name="Прямоугольник 2"/>
          <p:cNvSpPr>
            <a:spLocks noChangeArrowheads="1"/>
          </p:cNvSpPr>
          <p:nvPr/>
        </p:nvSpPr>
        <p:spPr bwMode="auto">
          <a:xfrm>
            <a:off x="928688" y="714375"/>
            <a:ext cx="4572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Вырастить добра цветы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Без посадки хочешь ты,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Без тепла и без полива.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Слышишь это, 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 rot="10800000">
            <a:off x="2143125" y="1857375"/>
            <a:ext cx="2143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торопливость</a:t>
            </a:r>
          </a:p>
        </p:txBody>
      </p:sp>
      <p:sp>
        <p:nvSpPr>
          <p:cNvPr id="44037" name="Прямоугольник 4"/>
          <p:cNvSpPr>
            <a:spLocks noChangeArrowheads="1"/>
          </p:cNvSpPr>
          <p:nvPr/>
        </p:nvSpPr>
        <p:spPr bwMode="auto">
          <a:xfrm>
            <a:off x="928688" y="2357438"/>
            <a:ext cx="45720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 событьях неприятных,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Шрамах, синяках и пятнах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Умолчит она обычно,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напомнит вам </a:t>
            </a:r>
          </a:p>
        </p:txBody>
      </p:sp>
      <p:sp>
        <p:nvSpPr>
          <p:cNvPr id="44038" name="TextBox 5"/>
          <p:cNvSpPr txBox="1">
            <a:spLocks noChangeArrowheads="1"/>
          </p:cNvSpPr>
          <p:nvPr/>
        </p:nvSpPr>
        <p:spPr bwMode="auto">
          <a:xfrm rot="10800000">
            <a:off x="2143125" y="3571875"/>
            <a:ext cx="250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тактичность</a:t>
            </a:r>
          </a:p>
        </p:txBody>
      </p:sp>
      <p:sp>
        <p:nvSpPr>
          <p:cNvPr id="44039" name="Прямоугольник 6"/>
          <p:cNvSpPr>
            <a:spLocks noChangeArrowheads="1"/>
          </p:cNvSpPr>
          <p:nvPr/>
        </p:nvSpPr>
        <p:spPr bwMode="auto">
          <a:xfrm>
            <a:off x="928688" y="428625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Наша Света наравне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Хоть в футболе, хоть в войне!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Девочке пошла б не лихость,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Подошла бы лучше </a:t>
            </a:r>
          </a:p>
        </p:txBody>
      </p:sp>
      <p:sp>
        <p:nvSpPr>
          <p:cNvPr id="44040" name="TextBox 7"/>
          <p:cNvSpPr txBox="1">
            <a:spLocks noChangeArrowheads="1"/>
          </p:cNvSpPr>
          <p:nvPr/>
        </p:nvSpPr>
        <p:spPr bwMode="auto">
          <a:xfrm rot="10800000">
            <a:off x="2143125" y="5143500"/>
            <a:ext cx="2357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тихость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5" y="857250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олнце 9"/>
          <p:cNvSpPr/>
          <p:nvPr/>
        </p:nvSpPr>
        <p:spPr>
          <a:xfrm>
            <a:off x="500063" y="2643188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олнце 10"/>
          <p:cNvSpPr/>
          <p:nvPr/>
        </p:nvSpPr>
        <p:spPr>
          <a:xfrm>
            <a:off x="500063" y="4214813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Прямоугольник 1"/>
          <p:cNvSpPr>
            <a:spLocks noChangeArrowheads="1"/>
          </p:cNvSpPr>
          <p:nvPr/>
        </p:nvSpPr>
        <p:spPr bwMode="auto">
          <a:xfrm>
            <a:off x="285750" y="3286125"/>
            <a:ext cx="4572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Урок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 воскресной школе на уроке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Мы говорили о пророке.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я задумался глубоко: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«Вот мне бы сделаться пророком!»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У батюшки спросил совета,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А он ответил мне на это: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«Пошла тебе, я вижу, впрок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Беседа нашего урока,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Но сделаться нельзя пророком,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Пророка выбирает Бог». </a:t>
            </a:r>
          </a:p>
        </p:txBody>
      </p:sp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3286125" y="214313"/>
            <a:ext cx="34290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Уу</a:t>
            </a:r>
          </a:p>
        </p:txBody>
      </p:sp>
      <p:sp>
        <p:nvSpPr>
          <p:cNvPr id="45060" name="TextBox 5"/>
          <p:cNvSpPr txBox="1">
            <a:spLocks noChangeArrowheads="1"/>
          </p:cNvSpPr>
          <p:nvPr/>
        </p:nvSpPr>
        <p:spPr bwMode="auto">
          <a:xfrm>
            <a:off x="285750" y="2000250"/>
            <a:ext cx="43576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Утреня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богослужение; своё название получила по времени совершения – утром, перед литургией, «в сиянии восходящего Солнца правды».</a:t>
            </a:r>
          </a:p>
        </p:txBody>
      </p:sp>
      <p:pic>
        <p:nvPicPr>
          <p:cNvPr id="37894" name="Picture 6" descr="http://shevchuk.biz/blog/wp-content/uploads/Utro_Dnepr_SHEVCHUK.biz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7620" y="3000372"/>
            <a:ext cx="4855552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Прямоугольник 1"/>
          <p:cNvSpPr>
            <a:spLocks noChangeArrowheads="1"/>
          </p:cNvSpPr>
          <p:nvPr/>
        </p:nvSpPr>
        <p:spPr bwMode="auto">
          <a:xfrm>
            <a:off x="928688" y="857250"/>
            <a:ext cx="4572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себя всегда жалею,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По-другому не умею!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Плачу, плачу ныне я...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Это грех</a:t>
            </a: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Эта пагубная страсть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Позовет тебя </a:t>
            </a: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Словно бык или осёл,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Захотел — тогда пошел!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 канавам и по ямам —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Так к Христу идет 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 rot="10800000">
            <a:off x="1143000" y="2000250"/>
            <a:ext cx="2071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уныния</a:t>
            </a:r>
          </a:p>
        </p:txBody>
      </p:sp>
      <p:sp>
        <p:nvSpPr>
          <p:cNvPr id="46084" name="TextBox 3"/>
          <p:cNvSpPr txBox="1">
            <a:spLocks noChangeArrowheads="1"/>
          </p:cNvSpPr>
          <p:nvPr/>
        </p:nvSpPr>
        <p:spPr bwMode="auto">
          <a:xfrm rot="10800000">
            <a:off x="2071688" y="3071813"/>
            <a:ext cx="1500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украсть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 rot="10800000">
            <a:off x="2357438" y="4714875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упрямый</a:t>
            </a:r>
          </a:p>
        </p:txBody>
      </p:sp>
      <p:sp>
        <p:nvSpPr>
          <p:cNvPr id="46086" name="Прямоугольник 5"/>
          <p:cNvSpPr>
            <a:spLocks noChangeArrowheads="1"/>
          </p:cNvSpPr>
          <p:nvPr/>
        </p:nvSpPr>
        <p:spPr bwMode="auto">
          <a:xfrm>
            <a:off x="4572000" y="1214438"/>
            <a:ext cx="45720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Господу — служение,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Людям — </a:t>
            </a: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Мир, покой в душе моей,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Дух Святый сегодня в ней,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Божие творение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7" name="TextBox 6"/>
          <p:cNvSpPr txBox="1">
            <a:spLocks noChangeArrowheads="1"/>
          </p:cNvSpPr>
          <p:nvPr/>
        </p:nvSpPr>
        <p:spPr bwMode="auto">
          <a:xfrm rot="10800000">
            <a:off x="5000625" y="1571625"/>
            <a:ext cx="2071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уважение</a:t>
            </a:r>
          </a:p>
        </p:txBody>
      </p:sp>
      <p:sp>
        <p:nvSpPr>
          <p:cNvPr id="46088" name="TextBox 7"/>
          <p:cNvSpPr txBox="1">
            <a:spLocks noChangeArrowheads="1"/>
          </p:cNvSpPr>
          <p:nvPr/>
        </p:nvSpPr>
        <p:spPr bwMode="auto">
          <a:xfrm rot="10800000">
            <a:off x="6357938" y="3500438"/>
            <a:ext cx="2214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умиротворение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5" y="2714625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блако 9"/>
          <p:cNvSpPr/>
          <p:nvPr/>
        </p:nvSpPr>
        <p:spPr>
          <a:xfrm>
            <a:off x="500063" y="3857625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блако 10"/>
          <p:cNvSpPr/>
          <p:nvPr/>
        </p:nvSpPr>
        <p:spPr>
          <a:xfrm>
            <a:off x="428625" y="928688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олнце 11"/>
          <p:cNvSpPr/>
          <p:nvPr/>
        </p:nvSpPr>
        <p:spPr>
          <a:xfrm>
            <a:off x="4214813" y="2786063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олнце 12"/>
          <p:cNvSpPr/>
          <p:nvPr/>
        </p:nvSpPr>
        <p:spPr>
          <a:xfrm>
            <a:off x="4143375" y="1214438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Прямоугольник 1"/>
          <p:cNvSpPr>
            <a:spLocks noChangeArrowheads="1"/>
          </p:cNvSpPr>
          <p:nvPr/>
        </p:nvSpPr>
        <p:spPr bwMode="auto">
          <a:xfrm>
            <a:off x="285750" y="2071688"/>
            <a:ext cx="45720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Фарисей -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спросил: «Алексей,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Кто такой фарисей?»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Старший брат ответил важно: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«Знаю, слышал не однажды!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Это тот, кто думает,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Что знает все на пять,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Что самый-самый умный он,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может поучать,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Кто сам собою так гордится,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Что никогда не извинится».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хожу повесив нос,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меня грызет вопрос: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Неужели Алексей —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Фарисей? </a:t>
            </a: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2857500" y="285750"/>
            <a:ext cx="3786188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Фф</a:t>
            </a:r>
          </a:p>
        </p:txBody>
      </p:sp>
      <p:pic>
        <p:nvPicPr>
          <p:cNvPr id="38916" name="Picture 4" descr="http://www.pravoslavie.ru/htdocs/sas/image/mytar_farisey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071678"/>
            <a:ext cx="2994915" cy="3707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Прямоугольник 1"/>
          <p:cNvSpPr>
            <a:spLocks noChangeArrowheads="1"/>
          </p:cNvSpPr>
          <p:nvPr/>
        </p:nvSpPr>
        <p:spPr bwMode="auto">
          <a:xfrm>
            <a:off x="357188" y="1928813"/>
            <a:ext cx="45720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Храм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Вхожу я тихо с мамой в Храм —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Нисколько не шалю.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Пусть Боженька увидит Сам,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Как я Его люблю!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 сиянье царские врата!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Поставлю я свечу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перед образом Христа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Прошенье прошепчу.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кажется, что рядом Он.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происходит чудо!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в этом храме был крещен.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Здесь и венчаться буду! </a:t>
            </a:r>
          </a:p>
        </p:txBody>
      </p:sp>
      <p:sp>
        <p:nvSpPr>
          <p:cNvPr id="48131" name="TextBox 2"/>
          <p:cNvSpPr txBox="1">
            <a:spLocks noChangeArrowheads="1"/>
          </p:cNvSpPr>
          <p:nvPr/>
        </p:nvSpPr>
        <p:spPr bwMode="auto">
          <a:xfrm>
            <a:off x="3214688" y="285750"/>
            <a:ext cx="2643187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Хх</a:t>
            </a:r>
          </a:p>
        </p:txBody>
      </p:sp>
      <p:pic>
        <p:nvPicPr>
          <p:cNvPr id="40964" name="Picture 4" descr="Свято-Георгиевский хра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714488"/>
            <a:ext cx="2847975" cy="4238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Прямоугольник 1"/>
          <p:cNvSpPr>
            <a:spLocks noChangeArrowheads="1"/>
          </p:cNvSpPr>
          <p:nvPr/>
        </p:nvSpPr>
        <p:spPr bwMode="auto">
          <a:xfrm>
            <a:off x="928688" y="714375"/>
            <a:ext cx="4572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Очень-очень праведной,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Доброй и не ябедой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Себе Люба кажется.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Люба, это </a:t>
            </a: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Правду о себе сказать мне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Вот сосуд для благодати.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вместилищем греха стать —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Врать, тщеславиться и   </a:t>
            </a: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Нитками цветными шитый,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в грехе — полуприкрытый.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 разбитого корыта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Остается вечно</a:t>
            </a:r>
          </a:p>
        </p:txBody>
      </p:sp>
      <p:sp>
        <p:nvSpPr>
          <p:cNvPr id="49155" name="TextBox 2"/>
          <p:cNvSpPr txBox="1">
            <a:spLocks noChangeArrowheads="1"/>
          </p:cNvSpPr>
          <p:nvPr/>
        </p:nvSpPr>
        <p:spPr bwMode="auto">
          <a:xfrm rot="10800000">
            <a:off x="1428750" y="1857375"/>
            <a:ext cx="250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ханженство</a:t>
            </a:r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 rot="10800000">
            <a:off x="2143125" y="3500438"/>
            <a:ext cx="2928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хвастовство</a:t>
            </a:r>
          </a:p>
        </p:txBody>
      </p:sp>
      <p:sp>
        <p:nvSpPr>
          <p:cNvPr id="49157" name="TextBox 4"/>
          <p:cNvSpPr txBox="1">
            <a:spLocks noChangeArrowheads="1"/>
          </p:cNvSpPr>
          <p:nvPr/>
        </p:nvSpPr>
        <p:spPr bwMode="auto">
          <a:xfrm rot="10800000">
            <a:off x="1500188" y="5143500"/>
            <a:ext cx="2643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хитрый</a:t>
            </a:r>
          </a:p>
        </p:txBody>
      </p:sp>
      <p:sp>
        <p:nvSpPr>
          <p:cNvPr id="49158" name="Прямоугольник 5"/>
          <p:cNvSpPr>
            <a:spLocks noChangeArrowheads="1"/>
          </p:cNvSpPr>
          <p:nvPr/>
        </p:nvSpPr>
        <p:spPr bwMode="auto">
          <a:xfrm>
            <a:off x="5357813" y="1000125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Взрослых в жизни трое главных: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Батюшка и папа с мамой.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вот в чем они едины,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 я рос </a:t>
            </a:r>
          </a:p>
        </p:txBody>
      </p:sp>
      <p:sp>
        <p:nvSpPr>
          <p:cNvPr id="49159" name="TextBox 6"/>
          <p:cNvSpPr txBox="1">
            <a:spLocks noChangeArrowheads="1"/>
          </p:cNvSpPr>
          <p:nvPr/>
        </p:nvSpPr>
        <p:spPr bwMode="auto">
          <a:xfrm rot="10800000">
            <a:off x="6858000" y="1857375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христианином</a:t>
            </a:r>
          </a:p>
        </p:txBody>
      </p:sp>
      <p:sp>
        <p:nvSpPr>
          <p:cNvPr id="8" name="Облако 7"/>
          <p:cNvSpPr/>
          <p:nvPr/>
        </p:nvSpPr>
        <p:spPr>
          <a:xfrm>
            <a:off x="500063" y="928688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блако 8"/>
          <p:cNvSpPr/>
          <p:nvPr/>
        </p:nvSpPr>
        <p:spPr>
          <a:xfrm>
            <a:off x="500063" y="2500313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блако 9"/>
          <p:cNvSpPr/>
          <p:nvPr/>
        </p:nvSpPr>
        <p:spPr>
          <a:xfrm>
            <a:off x="500063" y="4286250"/>
            <a:ext cx="357187" cy="223838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олнце 10"/>
          <p:cNvSpPr/>
          <p:nvPr/>
        </p:nvSpPr>
        <p:spPr>
          <a:xfrm>
            <a:off x="4857750" y="928688"/>
            <a:ext cx="285750" cy="285750"/>
          </a:xfrm>
          <a:prstGeom prst="sun">
            <a:avLst>
              <a:gd name="adj" fmla="val 314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Прямоугольник 1"/>
          <p:cNvSpPr>
            <a:spLocks noChangeArrowheads="1"/>
          </p:cNvSpPr>
          <p:nvPr/>
        </p:nvSpPr>
        <p:spPr bwMode="auto">
          <a:xfrm>
            <a:off x="857250" y="3071813"/>
            <a:ext cx="4572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Церковь 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 деревне нашей Ручейки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Строят церковь мужики.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Церковка-красавица!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Она мне очень нравится!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кричу во всю мочь: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«Мужики, вам помочь?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Церковь — Божье дело,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А я мужик умелый!» </a:t>
            </a:r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2857500" y="357188"/>
            <a:ext cx="34290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Цц</a:t>
            </a:r>
          </a:p>
        </p:txBody>
      </p:sp>
      <p:pic>
        <p:nvPicPr>
          <p:cNvPr id="41988" name="Picture 4" descr="http://www.rustrana.ru/articles/2102/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214554"/>
            <a:ext cx="4161878" cy="3224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Прямоугольник 1"/>
          <p:cNvSpPr>
            <a:spLocks noChangeArrowheads="1"/>
          </p:cNvSpPr>
          <p:nvPr/>
        </p:nvSpPr>
        <p:spPr bwMode="auto">
          <a:xfrm>
            <a:off x="357188" y="3000375"/>
            <a:ext cx="4572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Часовня</a:t>
            </a:r>
          </a:p>
          <a:p>
            <a:pPr eaLnBrk="0" hangingPunct="0"/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- небольшое здание, предназначенное для общественной молитвы - преимущественно богослужений суточного богослужебного круга, в т.ч. 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2" tooltip="Словарь. Часы"/>
              </a:rPr>
              <a:t>часов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, откуда происходит название. В отличие от храма часовня не рассчитана на совершение 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3" tooltip="Словарь. Литургия"/>
              </a:rPr>
              <a:t>литургии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 и потому не имеет </a:t>
            </a:r>
            <a:r>
              <a:rPr lang="ru-RU" sz="1400" b="1" i="1">
                <a:latin typeface="Times New Roman" pitchFamily="18" charset="0"/>
                <a:cs typeface="Times New Roman" pitchFamily="18" charset="0"/>
                <a:hlinkClick r:id="rId4" tooltip="Словарь. Алтарь"/>
              </a:rPr>
              <a:t>алтаря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1203" name="TextBox 2"/>
          <p:cNvSpPr txBox="1">
            <a:spLocks noChangeArrowheads="1"/>
          </p:cNvSpPr>
          <p:nvPr/>
        </p:nvSpPr>
        <p:spPr bwMode="auto">
          <a:xfrm>
            <a:off x="3286125" y="0"/>
            <a:ext cx="2643188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Чч</a:t>
            </a:r>
          </a:p>
        </p:txBody>
      </p:sp>
      <p:pic>
        <p:nvPicPr>
          <p:cNvPr id="64514" name="Picture 2" descr="http://hram33.ru/wp-content/hram1/26a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00688" y="2286000"/>
            <a:ext cx="2767012" cy="3929063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Прямоугольник 1"/>
          <p:cNvSpPr>
            <a:spLocks noChangeArrowheads="1"/>
          </p:cNvSpPr>
          <p:nvPr/>
        </p:nvSpPr>
        <p:spPr bwMode="auto">
          <a:xfrm>
            <a:off x="642938" y="714375"/>
            <a:ext cx="4572000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Чистый Понедельник -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Вот и Чистый Понедельник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Первый день поста.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Мы помыли все игрушки,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детской — чистота!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Вытирали пыль повсюду,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Мыли, чистили посуду,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шумели, не шалили,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Только чистили да мыли.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потом мама нас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Мыла в ванной — целый час!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Сколько было фырканья!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Сколько было плеска!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теперь мы чистые,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Чистые до блеска!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Будем чисто-чисто мыться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Каждый день под душем,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А поститься и молиться,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Чтоб очистить душу! </a:t>
            </a:r>
          </a:p>
        </p:txBody>
      </p:sp>
      <p:sp>
        <p:nvSpPr>
          <p:cNvPr id="52227" name="Прямоугольник 5"/>
          <p:cNvSpPr>
            <a:spLocks noChangeArrowheads="1"/>
          </p:cNvSpPr>
          <p:nvPr/>
        </p:nvSpPr>
        <p:spPr bwMode="auto">
          <a:xfrm>
            <a:off x="4572000" y="571500"/>
            <a:ext cx="45720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себе не позволяю,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Грех творя, ходить по краю.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Пусть так жить мне очень тесно,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Но зато пред Богом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Поглядеть на это любо,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Есть она у нашей Любы.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Ведь здоровия оплот есть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детях эта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Час нельзя, тогда минутку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Для другого дарит </a:t>
            </a:r>
          </a:p>
          <a:p>
            <a:r>
              <a:rPr lang="ru-RU" b="1">
                <a:latin typeface="Bolero script" pitchFamily="66" charset="0"/>
              </a:rPr>
              <a:t/>
            </a:r>
            <a:br>
              <a:rPr lang="ru-RU" b="1">
                <a:latin typeface="Bolero script" pitchFamily="66" charset="0"/>
              </a:rPr>
            </a:br>
            <a:endParaRPr lang="ru-RU" b="1">
              <a:latin typeface="Bolero script" pitchFamily="66" charset="0"/>
            </a:endParaRPr>
          </a:p>
        </p:txBody>
      </p:sp>
      <p:sp>
        <p:nvSpPr>
          <p:cNvPr id="52228" name="TextBox 6"/>
          <p:cNvSpPr txBox="1">
            <a:spLocks noChangeArrowheads="1"/>
          </p:cNvSpPr>
          <p:nvPr/>
        </p:nvSpPr>
        <p:spPr bwMode="auto">
          <a:xfrm rot="10800000">
            <a:off x="6500813" y="1785938"/>
            <a:ext cx="128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честно</a:t>
            </a:r>
          </a:p>
        </p:txBody>
      </p:sp>
      <p:sp>
        <p:nvSpPr>
          <p:cNvPr id="52229" name="TextBox 7"/>
          <p:cNvSpPr txBox="1">
            <a:spLocks noChangeArrowheads="1"/>
          </p:cNvSpPr>
          <p:nvPr/>
        </p:nvSpPr>
        <p:spPr bwMode="auto">
          <a:xfrm rot="10800000">
            <a:off x="5572125" y="3643313"/>
            <a:ext cx="2428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чистоплотность</a:t>
            </a:r>
          </a:p>
        </p:txBody>
      </p:sp>
      <p:sp>
        <p:nvSpPr>
          <p:cNvPr id="52230" name="TextBox 8"/>
          <p:cNvSpPr txBox="1">
            <a:spLocks noChangeArrowheads="1"/>
          </p:cNvSpPr>
          <p:nvPr/>
        </p:nvSpPr>
        <p:spPr bwMode="auto">
          <a:xfrm rot="10800000">
            <a:off x="5000625" y="5000625"/>
            <a:ext cx="2643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чуткий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Прямоугольник 1"/>
          <p:cNvSpPr>
            <a:spLocks noChangeArrowheads="1"/>
          </p:cNvSpPr>
          <p:nvPr/>
        </p:nvSpPr>
        <p:spPr bwMode="auto">
          <a:xfrm>
            <a:off x="285750" y="2357438"/>
            <a:ext cx="4572000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Шетикрылые Серафимы 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Прекрасны песни Серафима,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Прекрасен лик невыразимо,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Есть у него шесть крепких крыл,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Он полон мощи, полон сил.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Сияет перед ним дорога,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Он укрывает лик крылами,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Он так горит любовью к Богу,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Что сам как пламень.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Вот если б искорка огня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Вошла в меня! </a:t>
            </a:r>
          </a:p>
        </p:txBody>
      </p:sp>
      <p:sp>
        <p:nvSpPr>
          <p:cNvPr id="53251" name="TextBox 2"/>
          <p:cNvSpPr txBox="1">
            <a:spLocks noChangeArrowheads="1"/>
          </p:cNvSpPr>
          <p:nvPr/>
        </p:nvSpPr>
        <p:spPr bwMode="auto">
          <a:xfrm>
            <a:off x="2643188" y="214313"/>
            <a:ext cx="3000375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Шш</a:t>
            </a:r>
          </a:p>
        </p:txBody>
      </p:sp>
      <p:pic>
        <p:nvPicPr>
          <p:cNvPr id="44036" name="Picture 4" descr="http://www.arfon.narod.ru/01/k12-s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143116"/>
            <a:ext cx="2238375" cy="2705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Прямоугольник 1"/>
          <p:cNvSpPr>
            <a:spLocks noChangeArrowheads="1"/>
          </p:cNvSpPr>
          <p:nvPr/>
        </p:nvSpPr>
        <p:spPr bwMode="auto">
          <a:xfrm>
            <a:off x="357188" y="2214563"/>
            <a:ext cx="45720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Щедрость -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Мальчик, маленькая крошка,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нищем одеянье,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Протянул ко мне ладошку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Просит подаянье.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Бедный, бедный малышок!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Я сказал: «Возьми, дружок!»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от жалости отдал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Ему свой новый самосвал. </a:t>
            </a:r>
          </a:p>
        </p:txBody>
      </p:sp>
      <p:sp>
        <p:nvSpPr>
          <p:cNvPr id="54275" name="TextBox 2"/>
          <p:cNvSpPr txBox="1">
            <a:spLocks noChangeArrowheads="1"/>
          </p:cNvSpPr>
          <p:nvPr/>
        </p:nvSpPr>
        <p:spPr bwMode="auto">
          <a:xfrm>
            <a:off x="2714625" y="142875"/>
            <a:ext cx="3643313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Щщ</a:t>
            </a:r>
          </a:p>
        </p:txBody>
      </p:sp>
      <p:pic>
        <p:nvPicPr>
          <p:cNvPr id="54276" name="Picture 6" descr="http://www.stihi.ru/photos/savem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9125" y="2286000"/>
            <a:ext cx="43243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Прямоугольник 1"/>
          <p:cNvSpPr>
            <a:spLocks noChangeArrowheads="1"/>
          </p:cNvSpPr>
          <p:nvPr/>
        </p:nvSpPr>
        <p:spPr bwMode="auto">
          <a:xfrm>
            <a:off x="285750" y="2357438"/>
            <a:ext cx="45720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Сочел</a:t>
            </a:r>
            <a:r>
              <a:rPr lang="ru-RU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ник -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Сочится синий свет в окно,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Похрустывает ельник,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Все ожидания полно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 рождественский Сочельник.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Встает звезда из-за лесов.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Сердечко так и бьется!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Осталось несколько часов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Рождество начнется! </a:t>
            </a:r>
          </a:p>
        </p:txBody>
      </p:sp>
      <p:sp>
        <p:nvSpPr>
          <p:cNvPr id="55299" name="TextBox 2"/>
          <p:cNvSpPr txBox="1">
            <a:spLocks noChangeArrowheads="1"/>
          </p:cNvSpPr>
          <p:nvPr/>
        </p:nvSpPr>
        <p:spPr bwMode="auto">
          <a:xfrm>
            <a:off x="3143250" y="214313"/>
            <a:ext cx="3857625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</a:p>
        </p:txBody>
      </p:sp>
      <p:pic>
        <p:nvPicPr>
          <p:cNvPr id="55300" name="Picture 4" descr="http://www.fefochka.ru/img-spub/912_pu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9125" y="2214563"/>
            <a:ext cx="3000375" cy="3746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Прямоугольник 1"/>
          <p:cNvSpPr>
            <a:spLocks noChangeArrowheads="1"/>
          </p:cNvSpPr>
          <p:nvPr/>
        </p:nvSpPr>
        <p:spPr bwMode="auto">
          <a:xfrm>
            <a:off x="285750" y="2428875"/>
            <a:ext cx="4572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Милост</a:t>
            </a:r>
            <a:r>
              <a:rPr lang="ru-RU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ня -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Возле церкви, у ворот,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Опершись на палку,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Старый дедушка идет —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Мне его так жалко!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Просит он на хлебушко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крестится на небушко. 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3000375" y="214313"/>
            <a:ext cx="3214688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</a:t>
            </a:r>
          </a:p>
        </p:txBody>
      </p:sp>
      <p:pic>
        <p:nvPicPr>
          <p:cNvPr id="47108" name="Picture 4" descr="http://img0.liveinternet.ru/images/attach/b/3/7/814/7814305_1194544843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428867"/>
            <a:ext cx="3459620" cy="3228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Прямоугольник 1"/>
          <p:cNvSpPr>
            <a:spLocks noChangeArrowheads="1"/>
          </p:cNvSpPr>
          <p:nvPr/>
        </p:nvSpPr>
        <p:spPr bwMode="auto">
          <a:xfrm>
            <a:off x="428625" y="2000250"/>
            <a:ext cx="45720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Твердый знак -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Что за буква твердый знак!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Не произносится никак!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«Буква странная, прости,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Как тебя произнести?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Может ты рычащая?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Или ты шипящая?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Так нельзя себя вести!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Как тебя произнести?»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Но на все мое ворчанье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Только твердое молчанье. </a:t>
            </a:r>
          </a:p>
        </p:txBody>
      </p:sp>
      <p:sp>
        <p:nvSpPr>
          <p:cNvPr id="57347" name="TextBox 2"/>
          <p:cNvSpPr txBox="1">
            <a:spLocks noChangeArrowheads="1"/>
          </p:cNvSpPr>
          <p:nvPr/>
        </p:nvSpPr>
        <p:spPr bwMode="auto">
          <a:xfrm>
            <a:off x="3500438" y="357188"/>
            <a:ext cx="20002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Ъ</a:t>
            </a:r>
          </a:p>
        </p:txBody>
      </p:sp>
      <p:pic>
        <p:nvPicPr>
          <p:cNvPr id="48132" name="Picture 4" descr="C:\Documents and Settings\Пользователь\Рабочий стол\Мои рисунки\2\g0160337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88" y="2714625"/>
            <a:ext cx="3603625" cy="2201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Прямоугольник 1"/>
          <p:cNvSpPr>
            <a:spLocks noChangeArrowheads="1"/>
          </p:cNvSpPr>
          <p:nvPr/>
        </p:nvSpPr>
        <p:spPr bwMode="auto">
          <a:xfrm>
            <a:off x="428625" y="2428875"/>
            <a:ext cx="4572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Эдем </a:t>
            </a: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Приснилось мне, что я в раю,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я под деревом стою,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Под вкусным райским древом,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Со мною рядом Ева.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«Съешь яблоко!» — шептал нам змей.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Но Еве я сказал: «Не смей!»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Мы змея не послушали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яблоко не скушали.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светом озарился сад,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Бог пришел, и был так рад,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Что я послушным поведеньем,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Предупредил грехопаденье. </a:t>
            </a:r>
          </a:p>
        </p:txBody>
      </p:sp>
      <p:sp>
        <p:nvSpPr>
          <p:cNvPr id="58371" name="TextBox 2"/>
          <p:cNvSpPr txBox="1">
            <a:spLocks noChangeArrowheads="1"/>
          </p:cNvSpPr>
          <p:nvPr/>
        </p:nvSpPr>
        <p:spPr bwMode="auto">
          <a:xfrm>
            <a:off x="3000375" y="285750"/>
            <a:ext cx="3000375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Ээ</a:t>
            </a:r>
          </a:p>
        </p:txBody>
      </p:sp>
      <p:pic>
        <p:nvPicPr>
          <p:cNvPr id="58372" name="Picture 5" descr="C:\Documents and Settings\пользователь\Мои документы\Мои рисунки\1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2071688"/>
            <a:ext cx="3398838" cy="4248150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Прямоугольник 4"/>
          <p:cNvSpPr>
            <a:spLocks noChangeArrowheads="1"/>
          </p:cNvSpPr>
          <p:nvPr/>
        </p:nvSpPr>
        <p:spPr bwMode="auto">
          <a:xfrm>
            <a:off x="357188" y="2143125"/>
            <a:ext cx="4572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ru-RU" sz="2400" b="1">
              <a:solidFill>
                <a:srgbClr val="0070C0"/>
              </a:solidFill>
              <a:latin typeface="Bolero script" pitchFamily="66" charset="0"/>
            </a:endParaRPr>
          </a:p>
          <a:p>
            <a:pPr eaLnBrk="0" hangingPunct="0"/>
            <a:r>
              <a:rPr lang="ru-RU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Юродивый</a:t>
            </a:r>
          </a:p>
          <a:p>
            <a:pPr eaLnBrk="0" hangingPunct="0"/>
            <a:r>
              <a:rPr lang="ru-RU" b="1" i="1">
                <a:latin typeface="Times New Roman" pitchFamily="18" charset="0"/>
                <a:cs typeface="Times New Roman" pitchFamily="18" charset="0"/>
              </a:rPr>
              <a:t>(глупый, безумный) - человек, взявший на себя подвиг изображения внешнего, т.е. видимого безумия с целью достижения внутреннего смирения .</a:t>
            </a:r>
          </a:p>
        </p:txBody>
      </p:sp>
      <p:sp>
        <p:nvSpPr>
          <p:cNvPr id="59395" name="TextBox 5"/>
          <p:cNvSpPr txBox="1">
            <a:spLocks noChangeArrowheads="1"/>
          </p:cNvSpPr>
          <p:nvPr/>
        </p:nvSpPr>
        <p:spPr bwMode="auto">
          <a:xfrm>
            <a:off x="2786063" y="214313"/>
            <a:ext cx="4143375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Юю</a:t>
            </a:r>
          </a:p>
        </p:txBody>
      </p:sp>
      <p:pic>
        <p:nvPicPr>
          <p:cNvPr id="50182" name="Picture 6" descr="http://www.sedmitza.ru/htdocs/database/imagebase/1025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57818" y="2357430"/>
            <a:ext cx="2971800" cy="3667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Прямоугольник 1"/>
          <p:cNvSpPr>
            <a:spLocks noChangeArrowheads="1"/>
          </p:cNvSpPr>
          <p:nvPr/>
        </p:nvSpPr>
        <p:spPr bwMode="auto">
          <a:xfrm>
            <a:off x="428625" y="1928813"/>
            <a:ext cx="4572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Яблочный Спас -</a:t>
            </a:r>
          </a:p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 церкви яблоками пахнет.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Всяк, войдя, вдохнет и ахнет: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«Ах!»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Горы яблок на столах,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в корзинках, и в мешочках,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На тарелках, в узелочках.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Радость, хлопоты, волненье —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Скоро будет окропленье!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Кисть священник обмакнул —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И взмахнул.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Окропляются плоды,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Словно дождиком сады!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Я от счастья рот разинул —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Как зевака, как разиня,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А священник пошутил: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Взял меня — и окропил, </a:t>
            </a:r>
            <a:br>
              <a:rPr lang="ru-RU" sz="1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Словно яблоко в корзине! </a:t>
            </a:r>
          </a:p>
          <a:p>
            <a:endParaRPr lang="ru-RU"/>
          </a:p>
          <a:p>
            <a:r>
              <a:rPr lang="ru-RU"/>
              <a:t> </a:t>
            </a:r>
          </a:p>
        </p:txBody>
      </p:sp>
      <p:sp>
        <p:nvSpPr>
          <p:cNvPr id="60419" name="TextBox 2"/>
          <p:cNvSpPr txBox="1">
            <a:spLocks noChangeArrowheads="1"/>
          </p:cNvSpPr>
          <p:nvPr/>
        </p:nvSpPr>
        <p:spPr bwMode="auto">
          <a:xfrm>
            <a:off x="3286125" y="0"/>
            <a:ext cx="3786188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Яя</a:t>
            </a:r>
          </a:p>
        </p:txBody>
      </p:sp>
      <p:pic>
        <p:nvPicPr>
          <p:cNvPr id="51204" name="Picture 4" descr="http://www.moscow.yabloko.ru/images/spas_yabloko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2071688"/>
            <a:ext cx="4476750" cy="3357562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Прямоугольник 1"/>
          <p:cNvSpPr>
            <a:spLocks noChangeArrowheads="1"/>
          </p:cNvSpPr>
          <p:nvPr/>
        </p:nvSpPr>
        <p:spPr bwMode="auto">
          <a:xfrm>
            <a:off x="1000125" y="642938"/>
            <a:ext cx="457200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 другими замечаешь,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неправды обличаешь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Все других, да вот беда: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Оля, ты же </a:t>
            </a: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Укусы змей словесных трудно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Забыть хотя бы на минуту!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Но что, ребята, поразительно: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Змея против себя — </a:t>
            </a:r>
          </a:p>
          <a:p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Грешникам к лицу смиренье.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О грехах, живя в бореньи,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Лучше сожалеть и плакать,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r>
              <a:rPr lang="ru-RU" b="1" i="1">
                <a:latin typeface="Times New Roman" pitchFamily="18" charset="0"/>
                <a:cs typeface="Times New Roman" pitchFamily="18" charset="0"/>
              </a:rPr>
              <a:t>И совсем не надо </a:t>
            </a:r>
            <a:br>
              <a:rPr lang="ru-RU" b="1" i="1">
                <a:latin typeface="Times New Roman" pitchFamily="18" charset="0"/>
                <a:cs typeface="Times New Roman" pitchFamily="18" charset="0"/>
              </a:rPr>
            </a:b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3" name="TextBox 2"/>
          <p:cNvSpPr txBox="1">
            <a:spLocks noChangeArrowheads="1"/>
          </p:cNvSpPr>
          <p:nvPr/>
        </p:nvSpPr>
        <p:spPr bwMode="auto">
          <a:xfrm rot="10800000">
            <a:off x="2000250" y="1785938"/>
            <a:ext cx="128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ябеда</a:t>
            </a:r>
          </a:p>
        </p:txBody>
      </p:sp>
      <p:sp>
        <p:nvSpPr>
          <p:cNvPr id="61444" name="TextBox 3"/>
          <p:cNvSpPr txBox="1">
            <a:spLocks noChangeArrowheads="1"/>
          </p:cNvSpPr>
          <p:nvPr/>
        </p:nvSpPr>
        <p:spPr bwMode="auto">
          <a:xfrm rot="10800000">
            <a:off x="2786063" y="3429000"/>
            <a:ext cx="2214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язвительность</a:t>
            </a:r>
          </a:p>
        </p:txBody>
      </p:sp>
      <p:sp>
        <p:nvSpPr>
          <p:cNvPr id="61445" name="TextBox 4"/>
          <p:cNvSpPr txBox="1">
            <a:spLocks noChangeArrowheads="1"/>
          </p:cNvSpPr>
          <p:nvPr/>
        </p:nvSpPr>
        <p:spPr bwMode="auto">
          <a:xfrm rot="10800000">
            <a:off x="2214563" y="5072063"/>
            <a:ext cx="1500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якать</a:t>
            </a:r>
          </a:p>
        </p:txBody>
      </p:sp>
      <p:sp>
        <p:nvSpPr>
          <p:cNvPr id="6" name="Облако 5"/>
          <p:cNvSpPr/>
          <p:nvPr/>
        </p:nvSpPr>
        <p:spPr>
          <a:xfrm>
            <a:off x="571500" y="4286250"/>
            <a:ext cx="357188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500063" y="2428875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блако 7"/>
          <p:cNvSpPr/>
          <p:nvPr/>
        </p:nvSpPr>
        <p:spPr>
          <a:xfrm>
            <a:off x="500063" y="857250"/>
            <a:ext cx="357187" cy="285750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1368</Words>
  <Application>Microsoft Office PowerPoint</Application>
  <PresentationFormat>Экран (4:3)</PresentationFormat>
  <Paragraphs>380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Тема Office</vt:lpstr>
      <vt:lpstr>От слова к слову, из уст в уста. </vt:lpstr>
      <vt:lpstr>Презентация PowerPoint</vt:lpstr>
      <vt:lpstr>Апостолы греческое слово апостол означает «посол» или «посланник». Христос избрал из своих ближайших учеников 12 человек и назвал их апостолами. Вот их имена: Симон, Андрей, Иаков Заведеев, Иоанн Заведеев (Богослов), Филипп, Нафанаил, Фома, Иаков Алфеев, Матфей, Симон, Иуда Яковлев,  Иуда Искариот.</vt:lpstr>
      <vt:lpstr>Стол у Павлика в порядке, И на месте все тетрадки, И портфель. И нам понятно: Павлик — мальчик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Погребняк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Апостолы-греческое слово апостол означает «посол» или посланник»</dc:title>
  <dc:creator>саша</dc:creator>
  <cp:lastModifiedBy>RePack by Diakov</cp:lastModifiedBy>
  <cp:revision>140</cp:revision>
  <cp:lastPrinted>2017-03-28T07:53:09Z</cp:lastPrinted>
  <dcterms:created xsi:type="dcterms:W3CDTF">2008-03-26T08:19:39Z</dcterms:created>
  <dcterms:modified xsi:type="dcterms:W3CDTF">2017-03-28T07:56:51Z</dcterms:modified>
</cp:coreProperties>
</file>